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6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7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4"/>
    <p:sldMasterId id="2147483650" r:id="rId5"/>
    <p:sldMasterId id="2147483675" r:id="rId6"/>
    <p:sldMasterId id="2147483704" r:id="rId7"/>
    <p:sldMasterId id="2147483719" r:id="rId8"/>
    <p:sldMasterId id="2147483733" r:id="rId9"/>
    <p:sldMasterId id="2147483747" r:id="rId10"/>
    <p:sldMasterId id="2147483761" r:id="rId11"/>
  </p:sldMasterIdLst>
  <p:notesMasterIdLst>
    <p:notesMasterId r:id="rId22"/>
  </p:notesMasterIdLst>
  <p:handoutMasterIdLst>
    <p:handoutMasterId r:id="rId23"/>
  </p:handoutMasterIdLst>
  <p:sldIdLst>
    <p:sldId id="297" r:id="rId12"/>
    <p:sldId id="527" r:id="rId13"/>
    <p:sldId id="554" r:id="rId14"/>
    <p:sldId id="555" r:id="rId15"/>
    <p:sldId id="568" r:id="rId16"/>
    <p:sldId id="569" r:id="rId17"/>
    <p:sldId id="570" r:id="rId18"/>
    <p:sldId id="571" r:id="rId19"/>
    <p:sldId id="572" r:id="rId20"/>
    <p:sldId id="536" r:id="rId21"/>
  </p:sldIdLst>
  <p:sldSz cx="9144000" cy="6858000" type="screen4x3"/>
  <p:notesSz cx="7010400" cy="9296400"/>
  <p:defaultTextStyle>
    <a:defPPr>
      <a:defRPr lang="en-US"/>
    </a:defPPr>
    <a:lvl1pPr algn="ctr" rtl="0" eaLnBrk="0" fontAlgn="base" hangingPunct="0">
      <a:lnSpc>
        <a:spcPct val="120000"/>
      </a:lnSpc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ctr" rtl="0" eaLnBrk="0" fontAlgn="base" hangingPunct="0">
      <a:lnSpc>
        <a:spcPct val="120000"/>
      </a:lnSpc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ctr" rtl="0" eaLnBrk="0" fontAlgn="base" hangingPunct="0">
      <a:lnSpc>
        <a:spcPct val="120000"/>
      </a:lnSpc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ctr" rtl="0" eaLnBrk="0" fontAlgn="base" hangingPunct="0">
      <a:lnSpc>
        <a:spcPct val="120000"/>
      </a:lnSpc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ctr" rtl="0" eaLnBrk="0" fontAlgn="base" hangingPunct="0">
      <a:lnSpc>
        <a:spcPct val="120000"/>
      </a:lnSpc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9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6EX9CJB" initials="E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00"/>
    <a:srgbClr val="FFFF99"/>
    <a:srgbClr val="ACDCB1"/>
    <a:srgbClr val="00FF00"/>
    <a:srgbClr val="99CCFF"/>
    <a:srgbClr val="ABABAB"/>
    <a:srgbClr val="FF66FF"/>
    <a:srgbClr val="18985B"/>
    <a:srgbClr val="99FF99"/>
    <a:srgbClr val="B7D1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2" autoAdjust="0"/>
    <p:restoredTop sz="88271" autoAdjust="0"/>
  </p:normalViewPr>
  <p:slideViewPr>
    <p:cSldViewPr snapToGrid="0">
      <p:cViewPr varScale="1">
        <p:scale>
          <a:sx n="41" d="100"/>
          <a:sy n="41" d="100"/>
        </p:scale>
        <p:origin x="-750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10" d="100"/>
        <a:sy n="110" d="100"/>
      </p:scale>
      <p:origin x="0" y="-744"/>
    </p:cViewPr>
  </p:sorterViewPr>
  <p:notesViewPr>
    <p:cSldViewPr snapToGrid="0">
      <p:cViewPr varScale="1">
        <p:scale>
          <a:sx n="59" d="100"/>
          <a:sy n="59" d="100"/>
        </p:scale>
        <p:origin x="-2496" y="-78"/>
      </p:cViewPr>
      <p:guideLst>
        <p:guide orient="horz" pos="292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413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17" tIns="45958" rIns="91917" bIns="45958" numCol="1" anchor="t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ct val="100000"/>
              </a:lnSpc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385" y="0"/>
            <a:ext cx="3037413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17" tIns="45958" rIns="91917" bIns="45958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988"/>
            <a:ext cx="3037413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17" tIns="45958" rIns="91917" bIns="45958" numCol="1" anchor="b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ct val="100000"/>
              </a:lnSpc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385" y="8829988"/>
            <a:ext cx="3037413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17" tIns="45958" rIns="91917" bIns="45958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defRPr sz="1300">
                <a:latin typeface="Arial" charset="0"/>
              </a:defRPr>
            </a:lvl1pPr>
          </a:lstStyle>
          <a:p>
            <a:pPr>
              <a:defRPr/>
            </a:pPr>
            <a:fld id="{34C63137-0472-456E-9D46-04CFD1C28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9257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413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7" tIns="46574" rIns="93147" bIns="46574" numCol="1" anchor="t" anchorCtr="0" compatLnSpc="1">
            <a:prstTxWarp prst="textNoShape">
              <a:avLst/>
            </a:prstTxWarp>
          </a:bodyPr>
          <a:lstStyle>
            <a:lvl1pPr algn="l" defTabSz="931926" eaLnBrk="1" hangingPunct="1">
              <a:lnSpc>
                <a:spcPct val="100000"/>
              </a:lnSpc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385" y="0"/>
            <a:ext cx="3037413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7" tIns="46574" rIns="93147" bIns="46574" numCol="1" anchor="t" anchorCtr="0" compatLnSpc="1">
            <a:prstTxWarp prst="textNoShape">
              <a:avLst/>
            </a:prstTxWarp>
          </a:bodyPr>
          <a:lstStyle>
            <a:lvl1pPr algn="r" defTabSz="931926" eaLnBrk="1" hangingPunct="1">
              <a:lnSpc>
                <a:spcPct val="100000"/>
              </a:lnSpc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8500"/>
            <a:ext cx="4646612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81" y="4415792"/>
            <a:ext cx="5607038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7" tIns="46574" rIns="93147" bIns="465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88"/>
            <a:ext cx="3037413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7" tIns="46574" rIns="93147" bIns="46574" numCol="1" anchor="b" anchorCtr="0" compatLnSpc="1">
            <a:prstTxWarp prst="textNoShape">
              <a:avLst/>
            </a:prstTxWarp>
          </a:bodyPr>
          <a:lstStyle>
            <a:lvl1pPr algn="l" defTabSz="931926" eaLnBrk="1" hangingPunct="1">
              <a:lnSpc>
                <a:spcPct val="100000"/>
              </a:lnSpc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385" y="8829988"/>
            <a:ext cx="3037413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7" tIns="46574" rIns="93147" bIns="46574" numCol="1" anchor="b" anchorCtr="0" compatLnSpc="1">
            <a:prstTxWarp prst="textNoShape">
              <a:avLst/>
            </a:prstTxWarp>
          </a:bodyPr>
          <a:lstStyle>
            <a:lvl1pPr algn="r" defTabSz="931926" eaLnBrk="1" hangingPunct="1">
              <a:lnSpc>
                <a:spcPct val="100000"/>
              </a:lnSpc>
              <a:defRPr sz="1300">
                <a:latin typeface="Arial" charset="0"/>
              </a:defRPr>
            </a:lvl1pPr>
          </a:lstStyle>
          <a:p>
            <a:pPr>
              <a:defRPr/>
            </a:pPr>
            <a:fld id="{6A294342-F632-4C37-8BEC-21251721B8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7140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709362-10D9-4C86-A30F-5F2E68140E3E}" type="slidenum">
              <a:rPr lang="en-US" smtClean="0">
                <a:latin typeface="Arial" pitchFamily="34" charset="0"/>
              </a:rPr>
              <a:pPr/>
              <a:t>1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704850"/>
            <a:ext cx="4630738" cy="3475038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2373" y="4417385"/>
            <a:ext cx="5145659" cy="4180196"/>
          </a:xfrm>
          <a:noFill/>
          <a:ln/>
        </p:spPr>
        <p:txBody>
          <a:bodyPr/>
          <a:lstStyle/>
          <a:p>
            <a:pPr eaLnBrk="1" hangingPunct="1"/>
            <a:endParaRPr lang="en-US" sz="1600" i="1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497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5863" y="696913"/>
            <a:ext cx="4649787" cy="3489325"/>
          </a:xfrm>
          <a:ln/>
        </p:spPr>
      </p:sp>
      <p:sp>
        <p:nvSpPr>
          <p:cNvPr id="602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416426"/>
            <a:ext cx="5140960" cy="4183063"/>
          </a:xfrm>
        </p:spPr>
        <p:txBody>
          <a:bodyPr lIns="90977" tIns="45488" rIns="90977" bIns="45488"/>
          <a:lstStyle/>
          <a:p>
            <a:pPr lvl="2"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862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5863" y="696913"/>
            <a:ext cx="4649787" cy="3489325"/>
          </a:xfrm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416427"/>
            <a:ext cx="5140960" cy="4183063"/>
          </a:xfrm>
          <a:noFill/>
          <a:ln w="9525"/>
        </p:spPr>
        <p:txBody>
          <a:bodyPr lIns="90963" tIns="45482" rIns="90963" bIns="45482"/>
          <a:lstStyle/>
          <a:p>
            <a:pPr lvl="2" algn="just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92709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5863" y="696913"/>
            <a:ext cx="4649787" cy="3489325"/>
          </a:xfrm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416427"/>
            <a:ext cx="5140960" cy="4183063"/>
          </a:xfrm>
          <a:noFill/>
          <a:ln w="9525"/>
        </p:spPr>
        <p:txBody>
          <a:bodyPr lIns="90963" tIns="45482" rIns="90963" bIns="45482"/>
          <a:lstStyle/>
          <a:p>
            <a:pPr lvl="2" algn="just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495728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5863" y="696913"/>
            <a:ext cx="4649787" cy="3489325"/>
          </a:xfrm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416427"/>
            <a:ext cx="5140960" cy="4183063"/>
          </a:xfrm>
          <a:noFill/>
          <a:ln w="9525"/>
        </p:spPr>
        <p:txBody>
          <a:bodyPr lIns="90963" tIns="45482" rIns="90963" bIns="45482"/>
          <a:lstStyle/>
          <a:p>
            <a:pPr lvl="2" algn="just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23748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5863" y="696913"/>
            <a:ext cx="4649787" cy="3489325"/>
          </a:xfrm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416427"/>
            <a:ext cx="5140960" cy="4183063"/>
          </a:xfrm>
          <a:noFill/>
          <a:ln w="9525"/>
        </p:spPr>
        <p:txBody>
          <a:bodyPr lIns="90963" tIns="45482" rIns="90963" bIns="45482"/>
          <a:lstStyle/>
          <a:p>
            <a:pPr lvl="2" algn="just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633628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5863" y="696913"/>
            <a:ext cx="4649787" cy="3489325"/>
          </a:xfrm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416427"/>
            <a:ext cx="5140960" cy="4183063"/>
          </a:xfrm>
          <a:noFill/>
          <a:ln w="9525"/>
        </p:spPr>
        <p:txBody>
          <a:bodyPr lIns="90963" tIns="45482" rIns="90963" bIns="45482"/>
          <a:lstStyle/>
          <a:p>
            <a:pPr lvl="2" algn="just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243166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5863" y="696913"/>
            <a:ext cx="4649787" cy="3489325"/>
          </a:xfrm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416427"/>
            <a:ext cx="5140960" cy="4183063"/>
          </a:xfrm>
          <a:noFill/>
          <a:ln w="9525"/>
        </p:spPr>
        <p:txBody>
          <a:bodyPr lIns="90963" tIns="45482" rIns="90963" bIns="45482"/>
          <a:lstStyle/>
          <a:p>
            <a:pPr lvl="2" algn="just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251327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5863" y="696913"/>
            <a:ext cx="4649787" cy="3489325"/>
          </a:xfrm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416427"/>
            <a:ext cx="5140960" cy="4183063"/>
          </a:xfrm>
          <a:noFill/>
          <a:ln w="9525"/>
        </p:spPr>
        <p:txBody>
          <a:bodyPr lIns="90963" tIns="45482" rIns="90963" bIns="45482"/>
          <a:lstStyle/>
          <a:p>
            <a:pPr lvl="2" algn="just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793690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B4964E-962B-482D-BC8A-6815C18B06DC}" type="slidenum">
              <a:rPr lang="en-US" smtClean="0">
                <a:latin typeface="Arial" pitchFamily="34" charset="0"/>
              </a:rPr>
              <a:pPr/>
              <a:t>10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704850"/>
            <a:ext cx="4632325" cy="3475038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2374" y="4417385"/>
            <a:ext cx="5145659" cy="4180196"/>
          </a:xfrm>
          <a:ln/>
        </p:spPr>
        <p:txBody>
          <a:bodyPr>
            <a:normAutofit/>
          </a:bodyPr>
          <a:lstStyle/>
          <a:p>
            <a:pPr eaLnBrk="1" hangingPunct="1">
              <a:defRPr/>
            </a:pPr>
            <a:endParaRPr lang="en-US" sz="1100" i="1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244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34150" y="152400"/>
            <a:ext cx="2152650" cy="5973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" y="152400"/>
            <a:ext cx="6305550" cy="59737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6D077-5855-46C0-814E-F211560B25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7763"/>
            <a:ext cx="8229600" cy="8416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2535"/>
            <a:ext cx="8229600" cy="428699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0A7E71-DFE0-4AC7-A26F-7AD0D5127F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FCF08D-2AB9-4195-A9D8-5C04AFBE24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3886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886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DA3D02-6424-475F-B283-8057C14AFD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C1E00-0273-48AD-9E8C-3332CE5464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3712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72EADA-B52F-4019-AAB9-F99D76C9C8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376B32-A723-4F7F-A27A-6930CB2984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4B6F34-BF01-4A23-BFBA-A4205745A7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8307C3-180E-4F60-B842-DCB5E2635B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3886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CFFA63-DEAA-4C59-93CF-20A12BD93B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117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117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A1C08E-4D97-4D30-A8BF-A8E5BBE505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3886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886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E32AC0-1324-4C2A-95AC-A834EF94E0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211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FC7CD-1BD4-4F9E-B4D7-8920C938EA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A91C0E-6D04-4FFF-B797-53E8EA44DD6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7763"/>
            <a:ext cx="8229600" cy="8416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2535"/>
            <a:ext cx="8229600" cy="42869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84578F-7043-4A7D-8252-8A2A256A13A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A45FAD-355C-4A99-AE7A-34C859B5566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868408-EFA9-49BD-8586-3E91D4677CC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B58BF-9E29-447C-B182-823EDE71DCC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3712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729131-F1C4-4544-B154-6B684D71AEE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881210-3D8D-4FDB-BCE2-AB7B40E03CA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86594-5B82-49C8-8AB8-E61F9CC899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23BA6-E796-430C-A55B-4E1BC986C8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FA989-930C-423D-8A9E-533F7B746B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117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0F1842-0821-4643-962E-28AB847BD4D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E0A61A-42A8-46EF-ABC7-17C9EE3027A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2117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A8663D-804E-4F3C-8E23-73AAA026BEE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A91C0E-6D04-4FFF-B797-53E8EA44DD6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7763"/>
            <a:ext cx="8229600" cy="8416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2535"/>
            <a:ext cx="8229600" cy="42869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84578F-7043-4A7D-8252-8A2A256A13A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A45FAD-355C-4A99-AE7A-34C859B5566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868408-EFA9-49BD-8586-3E91D4677CC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B58BF-9E29-447C-B182-823EDE71DCC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3712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729131-F1C4-4544-B154-6B684D71AEE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881210-3D8D-4FDB-BCE2-AB7B40E03CA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86594-5B82-49C8-8AB8-E61F9CC899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23BA6-E796-430C-A55B-4E1BC986C8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FA989-930C-423D-8A9E-533F7B746B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117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0F1842-0821-4643-962E-28AB847BD4D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E0A61A-42A8-46EF-ABC7-17C9EE3027A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2117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A8663D-804E-4F3C-8E23-73AAA026BEE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75C828-0DB3-4F9A-AAFB-59CDDA3B996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7763"/>
            <a:ext cx="8229600" cy="8416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2535"/>
            <a:ext cx="8229600" cy="42869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A03E6B-E0A2-41FB-BBE5-73715F45FB2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2CF31F-6256-4488-80AD-D4D71FFBF45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DD99D-8D39-4CD2-A2AC-2082950CB8A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22F4E-1EBC-452D-A779-C959AB822B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3712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3D58AA-55FD-477D-9C0A-E2CBA04B9A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623316-A2D8-47E1-9C51-7543F7C0F65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017196-4CC8-4D85-9460-81D43B0A28E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15926-9BF9-40D2-AE8D-BEC6394255A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75A60F-FFB3-4527-B1A8-DA02CD6D4CC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117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AB4834-F6F6-41E3-91D1-615F4F29759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3B6626-A5F7-4297-B4B3-4FDE635665F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2117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D9DB1A-8257-4310-8206-1C56E3CA38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F85DA7-6709-4397-9C17-374758072E0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7763"/>
            <a:ext cx="8229600" cy="8416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2535"/>
            <a:ext cx="8229600" cy="42869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94EC4-B8A4-4599-BBAA-9122BD55478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C6545D-4265-48AF-9D7E-EA2D2F7ED3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F346BD-4176-40D4-A596-E5459C5BCA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EE8E71-7ED0-41D3-8C6B-317A81733A6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3712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D297ED-6057-4168-96DD-77D41FA55ED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2E1DC4-F74E-4DCF-9E3E-BAD7DCB67D1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9FE50F-1889-4585-8B9F-CEEE78B371A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AB5CD5-EEA3-480A-B61A-AD88C449238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68AE0B-4202-4E64-A9F7-64864EBDFC5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117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C271FE-1920-4020-B12F-633521551D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8F4342-2839-48CE-8ACD-70D3561C53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2117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59DF2D-A18E-41C0-A1C3-99A588D4992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F85DA7-6709-4397-9C17-374758072E0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7763"/>
            <a:ext cx="8229600" cy="8416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2535"/>
            <a:ext cx="8229600" cy="42869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94EC4-B8A4-4599-BBAA-9122BD55478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C6545D-4265-48AF-9D7E-EA2D2F7ED3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F346BD-4176-40D4-A596-E5459C5BCA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EE8E71-7ED0-41D3-8C6B-317A81733A6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3712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D297ED-6057-4168-96DD-77D41FA55ED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2E1DC4-F74E-4DCF-9E3E-BAD7DCB67D1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9FE50F-1889-4585-8B9F-CEEE78B371A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AB5CD5-EEA3-480A-B61A-AD88C449238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68AE0B-4202-4E64-A9F7-64864EBDFC5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117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C271FE-1920-4020-B12F-633521551D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8F4342-2839-48CE-8ACD-70D3561C53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2117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59DF2D-A18E-41C0-A1C3-99A588D4992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0015C7-CAFE-4D06-9379-E4A38A6E025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7763"/>
            <a:ext cx="8229600" cy="8416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2535"/>
            <a:ext cx="8229600" cy="42869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A880B9-F464-4460-BDAB-A4CCCB10A48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609F5F-3265-4806-A375-142C8136EC5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4BE04-690A-4085-9824-45576D31B8F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E76834-1709-43F6-9284-519B0544C23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3712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3155E6-BC62-4ABA-A752-52212E949FD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6FCC32-1080-4B83-9281-420362E54DC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AB715C-6017-4AB4-8D90-5B5D54153DA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E35272-B0FB-4629-BF20-29F1FB9C40C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1AF0C4-08E8-4CA6-816C-F302DB34C0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117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675BE-87D3-4E2E-85A5-9E41C1BC014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C7D1C0-830C-45D4-968B-8E081835C1A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2117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2D1416-C1E9-42F6-8E85-7FE9898EE52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7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6.jpg"/><Relationship Id="rId20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8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5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2" Type="http://schemas.openxmlformats.org/officeDocument/2006/relationships/slideLayout" Target="../slideLayouts/slideLayout78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91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 bwMode="auto">
          <a:xfrm rot="10800000">
            <a:off x="0" y="1"/>
            <a:ext cx="9144000" cy="6858000"/>
          </a:xfrm>
          <a:prstGeom prst="rect">
            <a:avLst/>
          </a:prstGeom>
          <a:blipFill dpi="0" rotWithShape="1">
            <a:blip r:embed="rId14">
              <a:alphaModFix amt="79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01" t="-1548"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="horz" wrap="square" lIns="92075" tIns="46038" rIns="92075" bIns="46038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ctr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0" y="1"/>
            <a:ext cx="9144000" cy="6859428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  <a:alpha val="0"/>
                </a:schemeClr>
              </a:gs>
              <a:gs pos="82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="horz" wrap="square" lIns="92075" tIns="46038" rIns="92075" bIns="46038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ctr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2" name="Picture 11" descr="CCCanal_sunset.jpg"/>
          <p:cNvPicPr>
            <a:picLocks noChangeAspect="1"/>
          </p:cNvPicPr>
          <p:nvPr userDrawn="1"/>
        </p:nvPicPr>
        <p:blipFill rotWithShape="1">
          <a:blip r:embed="rId15" cstate="print"/>
          <a:srcRect l="1" t="12629" r="-395" b="22875"/>
          <a:stretch/>
        </p:blipFill>
        <p:spPr>
          <a:xfrm>
            <a:off x="571470" y="1464885"/>
            <a:ext cx="8001059" cy="4054165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7173" name="Picture 8" descr="USACE_logo"/>
          <p:cNvPicPr>
            <a:picLocks noChangeAspect="1" noChangeArrowheads="1"/>
          </p:cNvPicPr>
          <p:nvPr userDrawn="1"/>
        </p:nvPicPr>
        <p:blipFill>
          <a:blip r:embed="rId16" cstate="print"/>
          <a:srcRect r="10389"/>
          <a:stretch>
            <a:fillRect/>
          </a:stretch>
        </p:blipFill>
        <p:spPr bwMode="auto">
          <a:xfrm>
            <a:off x="1028597" y="5715397"/>
            <a:ext cx="921834" cy="703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4" name="Rectangle 10"/>
          <p:cNvSpPr>
            <a:spLocks noGrp="1" noChangeArrowheads="1"/>
          </p:cNvSpPr>
          <p:nvPr userDrawn="1">
            <p:ph type="title"/>
          </p:nvPr>
        </p:nvSpPr>
        <p:spPr bwMode="auto">
          <a:xfrm>
            <a:off x="76200" y="152400"/>
            <a:ext cx="6324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PRESENTATION TITLE</a:t>
            </a:r>
          </a:p>
        </p:txBody>
      </p:sp>
      <p:sp>
        <p:nvSpPr>
          <p:cNvPr id="4107" name="Text Box 11"/>
          <p:cNvSpPr txBox="1">
            <a:spLocks noChangeArrowheads="1"/>
          </p:cNvSpPr>
          <p:nvPr userDrawn="1"/>
        </p:nvSpPr>
        <p:spPr bwMode="auto">
          <a:xfrm>
            <a:off x="942471" y="6355068"/>
            <a:ext cx="1904808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hangingPunct="1">
              <a:lnSpc>
                <a:spcPct val="100000"/>
              </a:lnSpc>
              <a:defRPr/>
            </a:pPr>
            <a:r>
              <a:rPr lang="en-US" sz="900" b="1" dirty="0">
                <a:latin typeface="Arial" charset="0"/>
              </a:rPr>
              <a:t>US Army Corps of Engineers</a:t>
            </a:r>
          </a:p>
          <a:p>
            <a:pPr algn="l" eaLnBrk="1" hangingPunct="1">
              <a:lnSpc>
                <a:spcPct val="100000"/>
              </a:lnSpc>
              <a:defRPr/>
            </a:pPr>
            <a:r>
              <a:rPr lang="en-US" sz="1100" b="1" dirty="0">
                <a:latin typeface="+mj-lt"/>
              </a:rPr>
              <a:t>BUILDING </a:t>
            </a:r>
            <a:r>
              <a:rPr lang="en-US" sz="1100" b="1" dirty="0" smtClean="0">
                <a:latin typeface="+mj-lt"/>
              </a:rPr>
              <a:t>STRONG</a:t>
            </a:r>
            <a:endParaRPr lang="en-US" sz="1000" b="1" baseline="-25000" dirty="0">
              <a:latin typeface="+mj-lt"/>
            </a:endParaRPr>
          </a:p>
        </p:txBody>
      </p:sp>
      <p:pic>
        <p:nvPicPr>
          <p:cNvPr id="13" name="Picture 12" descr="USArmyLogo.png"/>
          <p:cNvPicPr>
            <a:picLocks noChangeAspect="1"/>
          </p:cNvPicPr>
          <p:nvPr userDrawn="1"/>
        </p:nvPicPr>
        <p:blipFill>
          <a:blip r:embed="rId17" cstate="print"/>
          <a:stretch>
            <a:fillRect/>
          </a:stretch>
        </p:blipFill>
        <p:spPr>
          <a:xfrm>
            <a:off x="172717" y="5701966"/>
            <a:ext cx="740506" cy="98576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>
            <a:alphaModFix amt="1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 bwMode="auto">
          <a:xfrm>
            <a:off x="-6428" y="-6016"/>
            <a:ext cx="9144000" cy="612179"/>
          </a:xfrm>
          <a:prstGeom prst="rect">
            <a:avLst/>
          </a:prstGeom>
          <a:blipFill dpi="0" rotWithShape="1">
            <a:blip r:embed="rId16">
              <a:alphaModFix amt="5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8465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292445" y="6566055"/>
            <a:ext cx="546255" cy="27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200">
                <a:latin typeface="Arial" charset="0"/>
              </a:defRPr>
            </a:lvl1pPr>
          </a:lstStyle>
          <a:p>
            <a:pPr>
              <a:defRPr/>
            </a:pPr>
            <a:fld id="{706E5830-C882-468D-B410-C263AC386ED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8197" name="Picture 5" descr="USACE_logo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616875" y="6318195"/>
            <a:ext cx="454600" cy="310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7666074" y="6636247"/>
            <a:ext cx="1394958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r" eaLnBrk="1" hangingPunct="1">
              <a:lnSpc>
                <a:spcPct val="100000"/>
              </a:lnSpc>
              <a:defRPr/>
            </a:pPr>
            <a:r>
              <a:rPr lang="en-US" sz="900" b="1" dirty="0">
                <a:latin typeface="Arial" charset="0"/>
              </a:rPr>
              <a:t>BUILDING STRONG</a:t>
            </a:r>
            <a:r>
              <a:rPr lang="en-US" sz="900" b="1" baseline="-25000" dirty="0">
                <a:latin typeface="Arial" charset="0"/>
              </a:rPr>
              <a:t>®</a:t>
            </a:r>
          </a:p>
        </p:txBody>
      </p:sp>
      <p:pic>
        <p:nvPicPr>
          <p:cNvPr id="8" name="Picture 7" descr="USArmyLogo.png"/>
          <p:cNvPicPr>
            <a:picLocks noChangeAspect="1"/>
          </p:cNvPicPr>
          <p:nvPr userDrawn="1"/>
        </p:nvPicPr>
        <p:blipFill>
          <a:blip r:embed="rId18" cstate="print"/>
          <a:stretch>
            <a:fillRect/>
          </a:stretch>
        </p:blipFill>
        <p:spPr>
          <a:xfrm>
            <a:off x="71048" y="6310215"/>
            <a:ext cx="347268" cy="462287"/>
          </a:xfrm>
          <a:prstGeom prst="rect">
            <a:avLst/>
          </a:prstGeom>
        </p:spPr>
      </p:pic>
      <p:pic>
        <p:nvPicPr>
          <p:cNvPr id="15" name="Picture 2" descr="C:\Users\E6EX9CPS\Documents\Coin\Final Coin 2013\coinfrnt.png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0" y="11819"/>
            <a:ext cx="609475" cy="594344"/>
          </a:xfrm>
          <a:prstGeom prst="rect">
            <a:avLst/>
          </a:prstGeom>
          <a:noFill/>
        </p:spPr>
      </p:pic>
      <p:pic>
        <p:nvPicPr>
          <p:cNvPr id="16" name="Picture 3" descr="C:\Users\E6EX9CPS\Documents\Coin\Final Coin 2013\coinbk.png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8558725" y="0"/>
            <a:ext cx="585275" cy="59055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5000"/>
        <a:buFont typeface="Arial" pitchFamily="34" charset="0"/>
        <a:buChar char="►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5000"/>
        <a:buFont typeface="Wingdings 3" pitchFamily="18" charset="2"/>
        <a:buChar char="w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 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576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400">
                <a:latin typeface="Arial" charset="0"/>
              </a:defRPr>
            </a:lvl1pPr>
          </a:lstStyle>
          <a:p>
            <a:pPr>
              <a:defRPr/>
            </a:pPr>
            <a:fld id="{C410C37D-91B4-4585-BEA4-4EADF371700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4101" name="Picture 5" descr="USACE_logo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4175" y="5715000"/>
            <a:ext cx="7588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6223000" y="6416675"/>
            <a:ext cx="26066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 eaLnBrk="1" hangingPunct="1">
              <a:lnSpc>
                <a:spcPct val="100000"/>
              </a:lnSpc>
              <a:defRPr/>
            </a:pPr>
            <a:r>
              <a:rPr lang="en-US" sz="1400" b="1">
                <a:solidFill>
                  <a:srgbClr val="000000"/>
                </a:solidFill>
                <a:latin typeface="Arial" charset="0"/>
              </a:rPr>
              <a:t>BUILDING STRONG</a:t>
            </a:r>
            <a:r>
              <a:rPr lang="en-US" sz="1400" b="1" baseline="-25000">
                <a:solidFill>
                  <a:srgbClr val="000000"/>
                </a:solidFill>
                <a:latin typeface="Arial" charset="0"/>
              </a:rPr>
              <a:t>®</a:t>
            </a:r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 flipH="1">
            <a:off x="457200" y="6324600"/>
            <a:ext cx="822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5000"/>
        <a:buFont typeface="Arial" pitchFamily="34" charset="0"/>
        <a:buChar char="►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5000"/>
        <a:buFont typeface="Wingdings 3" pitchFamily="18" charset="2"/>
        <a:buChar char="w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 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576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400">
                <a:latin typeface="Arial" charset="0"/>
              </a:defRPr>
            </a:lvl1pPr>
          </a:lstStyle>
          <a:p>
            <a:pPr>
              <a:defRPr/>
            </a:pPr>
            <a:fld id="{C410C37D-91B4-4585-BEA4-4EADF371700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4101" name="Picture 5" descr="USACE_logo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4175" y="5715000"/>
            <a:ext cx="7588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6223000" y="6416675"/>
            <a:ext cx="26066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 eaLnBrk="1" hangingPunct="1">
              <a:lnSpc>
                <a:spcPct val="100000"/>
              </a:lnSpc>
              <a:defRPr/>
            </a:pPr>
            <a:r>
              <a:rPr lang="en-US" sz="1400" b="1">
                <a:solidFill>
                  <a:srgbClr val="000000"/>
                </a:solidFill>
                <a:latin typeface="Arial" charset="0"/>
              </a:rPr>
              <a:t>BUILDING STRONG</a:t>
            </a:r>
            <a:r>
              <a:rPr lang="en-US" sz="1400" b="1" baseline="-25000">
                <a:solidFill>
                  <a:srgbClr val="000000"/>
                </a:solidFill>
                <a:latin typeface="Arial" charset="0"/>
              </a:rPr>
              <a:t>®</a:t>
            </a:r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 flipH="1">
            <a:off x="457200" y="6324600"/>
            <a:ext cx="822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5000"/>
        <a:buFont typeface="Arial" pitchFamily="34" charset="0"/>
        <a:buChar char="►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5000"/>
        <a:buFont typeface="Wingdings 3" pitchFamily="18" charset="2"/>
        <a:buChar char="w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 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576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100000"/>
              </a:lnSpc>
              <a:defRPr sz="1400">
                <a:latin typeface="Arial" charset="0"/>
              </a:defRPr>
            </a:lvl1pPr>
          </a:lstStyle>
          <a:p>
            <a:pPr>
              <a:defRPr/>
            </a:pPr>
            <a:fld id="{BF9CC4AC-92CB-41BB-B97D-BEC575DA8A2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3077" name="Picture 5" descr="USACE_logo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4175" y="5715000"/>
            <a:ext cx="7588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6223000" y="6416675"/>
            <a:ext cx="26066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 eaLnBrk="1" hangingPunct="1">
              <a:lnSpc>
                <a:spcPct val="100000"/>
              </a:lnSpc>
              <a:defRPr/>
            </a:pPr>
            <a:r>
              <a:rPr lang="en-US" sz="1400" b="1">
                <a:solidFill>
                  <a:srgbClr val="000000"/>
                </a:solidFill>
                <a:latin typeface="Arial" charset="0"/>
              </a:rPr>
              <a:t>BUILDING STRONG</a:t>
            </a:r>
            <a:r>
              <a:rPr lang="en-US" sz="1400" b="1" baseline="-25000">
                <a:solidFill>
                  <a:srgbClr val="000000"/>
                </a:solidFill>
                <a:latin typeface="Arial" charset="0"/>
              </a:rPr>
              <a:t>®</a:t>
            </a:r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 flipH="1">
            <a:off x="457200" y="6324600"/>
            <a:ext cx="822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5000"/>
        <a:buFont typeface="Arial" pitchFamily="34" charset="0"/>
        <a:buChar char="►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5000"/>
        <a:buFont typeface="Wingdings 3" pitchFamily="18" charset="2"/>
        <a:buChar char="w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 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576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400">
                <a:latin typeface="Arial" charset="0"/>
              </a:defRPr>
            </a:lvl1pPr>
          </a:lstStyle>
          <a:p>
            <a:pPr>
              <a:defRPr/>
            </a:pPr>
            <a:fld id="{18266C41-A4DE-40F3-975E-1D540C5156C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8197" name="Picture 5" descr="USACE_logo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4175" y="5715000"/>
            <a:ext cx="7588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6223000" y="6416675"/>
            <a:ext cx="26066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 eaLnBrk="1" hangingPunct="1">
              <a:lnSpc>
                <a:spcPct val="100000"/>
              </a:lnSpc>
              <a:defRPr/>
            </a:pPr>
            <a:r>
              <a:rPr lang="en-US" sz="1400" b="1">
                <a:solidFill>
                  <a:srgbClr val="000000"/>
                </a:solidFill>
                <a:latin typeface="Arial" charset="0"/>
              </a:rPr>
              <a:t>BUILDING STRONG</a:t>
            </a:r>
            <a:r>
              <a:rPr lang="en-US" sz="1400" b="1" baseline="-25000">
                <a:solidFill>
                  <a:srgbClr val="000000"/>
                </a:solidFill>
                <a:latin typeface="Arial" charset="0"/>
              </a:rPr>
              <a:t>®</a:t>
            </a:r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 flipH="1">
            <a:off x="457200" y="6324600"/>
            <a:ext cx="822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  <p:sldLayoutId id="2147483746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5000"/>
        <a:buFont typeface="Arial" pitchFamily="34" charset="0"/>
        <a:buChar char="►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5000"/>
        <a:buFont typeface="Wingdings 3" pitchFamily="18" charset="2"/>
        <a:buChar char="w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 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576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400">
                <a:latin typeface="Arial" charset="0"/>
              </a:defRPr>
            </a:lvl1pPr>
          </a:lstStyle>
          <a:p>
            <a:pPr>
              <a:defRPr/>
            </a:pPr>
            <a:fld id="{18266C41-A4DE-40F3-975E-1D540C5156C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8197" name="Picture 5" descr="USACE_logo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4175" y="5715000"/>
            <a:ext cx="7588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6223000" y="6416675"/>
            <a:ext cx="26066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 eaLnBrk="1" hangingPunct="1">
              <a:lnSpc>
                <a:spcPct val="100000"/>
              </a:lnSpc>
              <a:defRPr/>
            </a:pPr>
            <a:r>
              <a:rPr lang="en-US" sz="1400" b="1">
                <a:solidFill>
                  <a:srgbClr val="000000"/>
                </a:solidFill>
                <a:latin typeface="Arial" charset="0"/>
              </a:rPr>
              <a:t>BUILDING STRONG</a:t>
            </a:r>
            <a:r>
              <a:rPr lang="en-US" sz="1400" b="1" baseline="-25000">
                <a:solidFill>
                  <a:srgbClr val="000000"/>
                </a:solidFill>
                <a:latin typeface="Arial" charset="0"/>
              </a:rPr>
              <a:t>®</a:t>
            </a:r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 flipH="1">
            <a:off x="457200" y="6324600"/>
            <a:ext cx="822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5000"/>
        <a:buFont typeface="Arial" pitchFamily="34" charset="0"/>
        <a:buChar char="►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5000"/>
        <a:buFont typeface="Wingdings 3" pitchFamily="18" charset="2"/>
        <a:buChar char="w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 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576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400">
                <a:latin typeface="Arial" charset="0"/>
              </a:defRPr>
            </a:lvl1pPr>
          </a:lstStyle>
          <a:p>
            <a:pPr>
              <a:defRPr/>
            </a:pPr>
            <a:fld id="{8859F637-ED55-4BC7-AB0D-C2937E65135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3077" name="Picture 5" descr="USACE_logo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4175" y="5715000"/>
            <a:ext cx="7588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6223000" y="6416675"/>
            <a:ext cx="26066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 eaLnBrk="1" hangingPunct="1">
              <a:lnSpc>
                <a:spcPct val="100000"/>
              </a:lnSpc>
              <a:defRPr/>
            </a:pPr>
            <a:r>
              <a:rPr lang="en-US" sz="1400" b="1">
                <a:solidFill>
                  <a:srgbClr val="000000"/>
                </a:solidFill>
                <a:latin typeface="Arial" charset="0"/>
              </a:rPr>
              <a:t>BUILDING STRONG</a:t>
            </a:r>
            <a:r>
              <a:rPr lang="en-US" sz="1400" b="1" baseline="-25000">
                <a:solidFill>
                  <a:srgbClr val="000000"/>
                </a:solidFill>
                <a:latin typeface="Arial" charset="0"/>
              </a:rPr>
              <a:t>®</a:t>
            </a:r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 flipH="1">
            <a:off x="457200" y="6324600"/>
            <a:ext cx="822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5000"/>
        <a:buFont typeface="Arial" pitchFamily="34" charset="0"/>
        <a:buChar char="►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5000"/>
        <a:buFont typeface="Wingdings 3" pitchFamily="18" charset="2"/>
        <a:buChar char="w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hyperlink" Target="mailto:Evamarie.dantuono@usace.army.mil" TargetMode="External"/><Relationship Id="rId4" Type="http://schemas.openxmlformats.org/officeDocument/2006/relationships/hyperlink" Target="http://www.fbo.gov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pn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ext Box 2"/>
          <p:cNvSpPr txBox="1">
            <a:spLocks noChangeArrowheads="1"/>
          </p:cNvSpPr>
          <p:nvPr/>
        </p:nvSpPr>
        <p:spPr bwMode="auto">
          <a:xfrm>
            <a:off x="197013" y="223294"/>
            <a:ext cx="852170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hangingPunct="1">
              <a:lnSpc>
                <a:spcPct val="100000"/>
              </a:lnSpc>
              <a:defRPr/>
            </a:pPr>
            <a: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US Army Corps of Engineers</a:t>
            </a:r>
          </a:p>
          <a:p>
            <a:pPr algn="l" eaLnBrk="1" hangingPunct="1">
              <a:lnSpc>
                <a:spcPct val="100000"/>
              </a:lnSpc>
              <a:defRPr/>
            </a:pPr>
            <a:r>
              <a:rPr lang="en-US" sz="3200" b="1" dirty="0" smtClean="0"/>
              <a:t>New England District</a:t>
            </a:r>
          </a:p>
          <a:p>
            <a:pPr algn="l" eaLnBrk="1" hangingPunct="1">
              <a:lnSpc>
                <a:spcPct val="100000"/>
              </a:lnSpc>
              <a:defRPr/>
            </a:pPr>
            <a:endParaRPr lang="en-US" sz="3200" b="1" dirty="0" smtClean="0"/>
          </a:p>
          <a:p>
            <a:pPr algn="l" eaLnBrk="1" hangingPunct="1">
              <a:lnSpc>
                <a:spcPct val="100000"/>
              </a:lnSpc>
              <a:defRPr/>
            </a:pPr>
            <a:endParaRPr lang="en-US" sz="54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6646333" y="5900055"/>
            <a:ext cx="2497667" cy="56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Bef>
                <a:spcPct val="20000"/>
              </a:spcBef>
              <a:buSzPct val="100000"/>
            </a:pPr>
            <a:r>
              <a:rPr lang="en-US" sz="1400" b="1" dirty="0" smtClean="0"/>
              <a:t>SAME Forum </a:t>
            </a:r>
            <a:r>
              <a:rPr lang="en-US" sz="1400" b="1" dirty="0" smtClean="0"/>
              <a:t>– 19 Apr 16</a:t>
            </a:r>
            <a:endParaRPr lang="en-US" sz="1400" b="1" dirty="0" smtClean="0"/>
          </a:p>
          <a:p>
            <a:pPr algn="l">
              <a:lnSpc>
                <a:spcPct val="100000"/>
              </a:lnSpc>
              <a:spcBef>
                <a:spcPct val="20000"/>
              </a:spcBef>
              <a:buSzPct val="100000"/>
            </a:pPr>
            <a:r>
              <a:rPr lang="en-US" sz="1400" b="1" dirty="0" smtClean="0"/>
              <a:t>COL Chris Barron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4967785" y="743557"/>
            <a:ext cx="4176215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700" dirty="0" smtClean="0"/>
              <a:t>  6 Governors</a:t>
            </a:r>
          </a:p>
          <a:p>
            <a:pPr lvl="0" algn="l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700" dirty="0" smtClean="0"/>
              <a:t>  12 Senators</a:t>
            </a:r>
          </a:p>
          <a:p>
            <a:pPr lvl="0" algn="l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700" dirty="0" smtClean="0"/>
              <a:t>  21 Congressional Districts</a:t>
            </a:r>
          </a:p>
          <a:p>
            <a:pPr lvl="0" algn="l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700" dirty="0" smtClean="0"/>
              <a:t>  13 million people</a:t>
            </a:r>
          </a:p>
          <a:p>
            <a:pPr lvl="0" algn="l">
              <a:lnSpc>
                <a:spcPct val="100000"/>
              </a:lnSpc>
              <a:buFont typeface="Arial" pitchFamily="34" charset="0"/>
              <a:buChar char="•"/>
            </a:pPr>
            <a:endParaRPr lang="en-US" sz="1700" dirty="0" smtClean="0"/>
          </a:p>
          <a:p>
            <a:pPr lvl="0" algn="l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700" dirty="0" smtClean="0"/>
              <a:t>  66,000 square miles</a:t>
            </a:r>
          </a:p>
          <a:p>
            <a:pPr lvl="0" algn="l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700" dirty="0" smtClean="0"/>
              <a:t>  6,100 miles of coastline</a:t>
            </a:r>
          </a:p>
          <a:p>
            <a:pPr lvl="0" algn="l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700" dirty="0" smtClean="0"/>
              <a:t>  11 deep draft commercial waterways</a:t>
            </a:r>
          </a:p>
          <a:p>
            <a:pPr lvl="0" algn="l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700" dirty="0" smtClean="0"/>
              <a:t>  13 major river basins</a:t>
            </a:r>
          </a:p>
          <a:p>
            <a:pPr lvl="0" algn="l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700" dirty="0" smtClean="0"/>
              <a:t>  168 Federal harbors</a:t>
            </a:r>
          </a:p>
          <a:p>
            <a:pPr lvl="0" algn="l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700" dirty="0" smtClean="0"/>
              <a:t>  5 Military Bases</a:t>
            </a:r>
          </a:p>
          <a:p>
            <a:pPr lvl="0" algn="l">
              <a:lnSpc>
                <a:spcPct val="100000"/>
              </a:lnSpc>
              <a:buFont typeface="Arial" pitchFamily="34" charset="0"/>
              <a:buChar char="•"/>
            </a:pPr>
            <a:endParaRPr lang="en-US" sz="1700" dirty="0" smtClean="0"/>
          </a:p>
          <a:p>
            <a:pPr lvl="0" algn="l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700" dirty="0" smtClean="0"/>
              <a:t>  470 Employees</a:t>
            </a:r>
          </a:p>
          <a:p>
            <a:pPr lvl="0" algn="l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700" dirty="0" smtClean="0"/>
              <a:t>  31 Dams; 5 Basin Offices</a:t>
            </a:r>
          </a:p>
          <a:p>
            <a:pPr lvl="0" algn="l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700" dirty="0" smtClean="0"/>
              <a:t>  4 Resident </a:t>
            </a:r>
            <a:r>
              <a:rPr lang="en-US" sz="1700" dirty="0" err="1" smtClean="0"/>
              <a:t>Engr</a:t>
            </a:r>
            <a:r>
              <a:rPr lang="en-US" sz="1700" dirty="0" smtClean="0"/>
              <a:t>, 2 Regulatory Offices</a:t>
            </a:r>
          </a:p>
          <a:p>
            <a:pPr lvl="0" algn="l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700" dirty="0" smtClean="0"/>
              <a:t>  3 Hurricane Barriers</a:t>
            </a:r>
          </a:p>
          <a:p>
            <a:pPr lvl="0" algn="l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700" dirty="0" smtClean="0"/>
              <a:t>  Cape Cod Canal</a:t>
            </a:r>
          </a:p>
          <a:p>
            <a:pPr lvl="0" algn="l">
              <a:lnSpc>
                <a:spcPct val="100000"/>
              </a:lnSpc>
              <a:buFont typeface="Arial" pitchFamily="34" charset="0"/>
              <a:buChar char="•"/>
            </a:pPr>
            <a:endParaRPr lang="en-US" sz="1700" dirty="0" smtClean="0"/>
          </a:p>
          <a:p>
            <a:pPr lvl="0" algn="l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700" dirty="0" smtClean="0"/>
              <a:t>  ~ 2500 Permits issued annually</a:t>
            </a:r>
          </a:p>
          <a:p>
            <a:pPr lvl="0" algn="l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700" dirty="0" smtClean="0"/>
              <a:t>  $64M military program</a:t>
            </a:r>
          </a:p>
          <a:p>
            <a:pPr lvl="0" algn="l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700" dirty="0" smtClean="0"/>
              <a:t>  $131M CW program</a:t>
            </a:r>
          </a:p>
          <a:p>
            <a:pPr lvl="0" algn="l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700" dirty="0" smtClean="0"/>
              <a:t>  $53M IIES program </a:t>
            </a:r>
            <a:endParaRPr lang="en-US" sz="1700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584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Tale of the Tape</a:t>
            </a:r>
            <a:endParaRPr kumimoji="0" lang="en-US" sz="40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27296" y="682388"/>
            <a:ext cx="4891701" cy="6107372"/>
            <a:chOff x="-53340" y="1255363"/>
            <a:chExt cx="4361869" cy="5308170"/>
          </a:xfrm>
        </p:grpSpPr>
        <p:pic>
          <p:nvPicPr>
            <p:cNvPr id="16" name="Picture 2" descr="C:\Users\E6EX9CPS\AppData\Local\Microsoft\Windows\Temporary Internet Files\Content.Outlook\R2FBQZNX\CommandBrief_NAE_021414 (2).jpg"/>
            <p:cNvPicPr>
              <a:picLocks noChangeAspect="1" noChangeArrowheads="1"/>
            </p:cNvPicPr>
            <p:nvPr/>
          </p:nvPicPr>
          <p:blipFill>
            <a:blip r:embed="rId3" cstate="print"/>
            <a:srcRect l="2119" t="10000" r="1389" b="8889"/>
            <a:stretch>
              <a:fillRect/>
            </a:stretch>
          </p:blipFill>
          <p:spPr bwMode="auto">
            <a:xfrm>
              <a:off x="1" y="1255363"/>
              <a:ext cx="4308528" cy="5308170"/>
            </a:xfrm>
            <a:prstGeom prst="rect">
              <a:avLst/>
            </a:prstGeom>
            <a:noFill/>
          </p:spPr>
        </p:pic>
        <p:pic>
          <p:nvPicPr>
            <p:cNvPr id="17" name="Picture 1" descr="C:\Users\E6EX9CPS\AppData\Local\Microsoft\Windows\Temporary Internet Files\Content.Outlook\R2FBQZNX\NAE_Legend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996417" y="4647231"/>
              <a:ext cx="972832" cy="1341759"/>
            </a:xfrm>
            <a:prstGeom prst="rect">
              <a:avLst/>
            </a:prstGeom>
            <a:noFill/>
          </p:spPr>
        </p:pic>
        <p:sp>
          <p:nvSpPr>
            <p:cNvPr id="18" name="TextBox 17"/>
            <p:cNvSpPr txBox="1"/>
            <p:nvPr/>
          </p:nvSpPr>
          <p:spPr>
            <a:xfrm>
              <a:off x="1916" y="6143364"/>
              <a:ext cx="635110" cy="21544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800" b="1" dirty="0" smtClean="0">
                  <a:solidFill>
                    <a:srgbClr val="00FF99"/>
                  </a:solidFill>
                  <a:effectLst>
                    <a:glow rad="101600">
                      <a:srgbClr val="000000">
                        <a:alpha val="60000"/>
                      </a:srgbClr>
                    </a:glow>
                  </a:effectLst>
                </a:rPr>
                <a:t>Stamford</a:t>
              </a:r>
              <a:endParaRPr lang="en-US" sz="800" b="1" dirty="0">
                <a:solidFill>
                  <a:srgbClr val="00FF99"/>
                </a:solidFill>
                <a:effectLst>
                  <a:glow rad="101600">
                    <a:srgbClr val="000000">
                      <a:alpha val="60000"/>
                    </a:srgbClr>
                  </a:glow>
                </a:effectLst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664971" y="5702085"/>
              <a:ext cx="577402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800" b="1" dirty="0" smtClean="0">
                  <a:solidFill>
                    <a:srgbClr val="00FF99"/>
                  </a:solidFill>
                  <a:effectLst>
                    <a:glow rad="101600">
                      <a:srgbClr val="000000">
                        <a:alpha val="60000"/>
                      </a:srgbClr>
                    </a:glow>
                  </a:effectLst>
                </a:rPr>
                <a:t>New</a:t>
              </a:r>
            </a:p>
            <a:p>
              <a:r>
                <a:rPr lang="en-US" sz="800" b="1" dirty="0" smtClean="0">
                  <a:solidFill>
                    <a:srgbClr val="00FF99"/>
                  </a:solidFill>
                  <a:effectLst>
                    <a:glow rad="101600">
                      <a:srgbClr val="000000">
                        <a:alpha val="60000"/>
                      </a:srgbClr>
                    </a:glow>
                  </a:effectLst>
                </a:rPr>
                <a:t>Bedford</a:t>
              </a:r>
              <a:endParaRPr lang="en-US" sz="800" b="1" dirty="0">
                <a:solidFill>
                  <a:srgbClr val="00FF99"/>
                </a:solidFill>
                <a:effectLst>
                  <a:glow rad="101600">
                    <a:srgbClr val="000000">
                      <a:alpha val="60000"/>
                    </a:srgbClr>
                  </a:glow>
                </a:effectLst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344246" y="5556648"/>
              <a:ext cx="441146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800" b="1" dirty="0" smtClean="0">
                  <a:solidFill>
                    <a:srgbClr val="00FF99"/>
                  </a:solidFill>
                  <a:effectLst>
                    <a:glow rad="101600">
                      <a:srgbClr val="000000">
                        <a:alpha val="60000"/>
                      </a:srgbClr>
                    </a:glow>
                  </a:effectLst>
                </a:rPr>
                <a:t>Fox</a:t>
              </a:r>
            </a:p>
            <a:p>
              <a:r>
                <a:rPr lang="en-US" sz="800" b="1" dirty="0" smtClean="0">
                  <a:solidFill>
                    <a:srgbClr val="00FF99"/>
                  </a:solidFill>
                  <a:effectLst>
                    <a:glow rad="101600">
                      <a:srgbClr val="000000">
                        <a:alpha val="60000"/>
                      </a:srgbClr>
                    </a:glow>
                  </a:effectLst>
                </a:rPr>
                <a:t>Point</a:t>
              </a:r>
            </a:p>
          </p:txBody>
        </p:sp>
        <p:sp>
          <p:nvSpPr>
            <p:cNvPr id="21" name="Freeform 20"/>
            <p:cNvSpPr/>
            <p:nvPr/>
          </p:nvSpPr>
          <p:spPr>
            <a:xfrm>
              <a:off x="514350" y="3348990"/>
              <a:ext cx="1055370" cy="1482090"/>
            </a:xfrm>
            <a:custGeom>
              <a:avLst/>
              <a:gdLst>
                <a:gd name="connsiteX0" fmla="*/ 579120 w 1055370"/>
                <a:gd name="connsiteY0" fmla="*/ 1482090 h 1482090"/>
                <a:gd name="connsiteX1" fmla="*/ 11430 w 1055370"/>
                <a:gd name="connsiteY1" fmla="*/ 1470660 h 1482090"/>
                <a:gd name="connsiteX2" fmla="*/ 53340 w 1055370"/>
                <a:gd name="connsiteY2" fmla="*/ 1424940 h 1482090"/>
                <a:gd name="connsiteX3" fmla="*/ 0 w 1055370"/>
                <a:gd name="connsiteY3" fmla="*/ 1398270 h 1482090"/>
                <a:gd name="connsiteX4" fmla="*/ 3810 w 1055370"/>
                <a:gd name="connsiteY4" fmla="*/ 1314450 h 1482090"/>
                <a:gd name="connsiteX5" fmla="*/ 34290 w 1055370"/>
                <a:gd name="connsiteY5" fmla="*/ 1287780 h 1482090"/>
                <a:gd name="connsiteX6" fmla="*/ 45720 w 1055370"/>
                <a:gd name="connsiteY6" fmla="*/ 1245870 h 1482090"/>
                <a:gd name="connsiteX7" fmla="*/ 38100 w 1055370"/>
                <a:gd name="connsiteY7" fmla="*/ 1196340 h 1482090"/>
                <a:gd name="connsiteX8" fmla="*/ 72390 w 1055370"/>
                <a:gd name="connsiteY8" fmla="*/ 1165860 h 1482090"/>
                <a:gd name="connsiteX9" fmla="*/ 80010 w 1055370"/>
                <a:gd name="connsiteY9" fmla="*/ 1112520 h 1482090"/>
                <a:gd name="connsiteX10" fmla="*/ 133350 w 1055370"/>
                <a:gd name="connsiteY10" fmla="*/ 1059180 h 1482090"/>
                <a:gd name="connsiteX11" fmla="*/ 160020 w 1055370"/>
                <a:gd name="connsiteY11" fmla="*/ 1059180 h 1482090"/>
                <a:gd name="connsiteX12" fmla="*/ 160020 w 1055370"/>
                <a:gd name="connsiteY12" fmla="*/ 1013460 h 1482090"/>
                <a:gd name="connsiteX13" fmla="*/ 179070 w 1055370"/>
                <a:gd name="connsiteY13" fmla="*/ 1002030 h 1482090"/>
                <a:gd name="connsiteX14" fmla="*/ 186690 w 1055370"/>
                <a:gd name="connsiteY14" fmla="*/ 975360 h 1482090"/>
                <a:gd name="connsiteX15" fmla="*/ 156210 w 1055370"/>
                <a:gd name="connsiteY15" fmla="*/ 956310 h 1482090"/>
                <a:gd name="connsiteX16" fmla="*/ 144780 w 1055370"/>
                <a:gd name="connsiteY16" fmla="*/ 880110 h 1482090"/>
                <a:gd name="connsiteX17" fmla="*/ 91440 w 1055370"/>
                <a:gd name="connsiteY17" fmla="*/ 815340 h 1482090"/>
                <a:gd name="connsiteX18" fmla="*/ 60960 w 1055370"/>
                <a:gd name="connsiteY18" fmla="*/ 773430 h 1482090"/>
                <a:gd name="connsiteX19" fmla="*/ 45720 w 1055370"/>
                <a:gd name="connsiteY19" fmla="*/ 739140 h 1482090"/>
                <a:gd name="connsiteX20" fmla="*/ 99060 w 1055370"/>
                <a:gd name="connsiteY20" fmla="*/ 628650 h 1482090"/>
                <a:gd name="connsiteX21" fmla="*/ 133350 w 1055370"/>
                <a:gd name="connsiteY21" fmla="*/ 624840 h 1482090"/>
                <a:gd name="connsiteX22" fmla="*/ 163830 w 1055370"/>
                <a:gd name="connsiteY22" fmla="*/ 628650 h 1482090"/>
                <a:gd name="connsiteX23" fmla="*/ 175260 w 1055370"/>
                <a:gd name="connsiteY23" fmla="*/ 590550 h 1482090"/>
                <a:gd name="connsiteX24" fmla="*/ 201930 w 1055370"/>
                <a:gd name="connsiteY24" fmla="*/ 590550 h 1482090"/>
                <a:gd name="connsiteX25" fmla="*/ 220980 w 1055370"/>
                <a:gd name="connsiteY25" fmla="*/ 624840 h 1482090"/>
                <a:gd name="connsiteX26" fmla="*/ 259080 w 1055370"/>
                <a:gd name="connsiteY26" fmla="*/ 621030 h 1482090"/>
                <a:gd name="connsiteX27" fmla="*/ 274320 w 1055370"/>
                <a:gd name="connsiteY27" fmla="*/ 601980 h 1482090"/>
                <a:gd name="connsiteX28" fmla="*/ 281940 w 1055370"/>
                <a:gd name="connsiteY28" fmla="*/ 582930 h 1482090"/>
                <a:gd name="connsiteX29" fmla="*/ 308610 w 1055370"/>
                <a:gd name="connsiteY29" fmla="*/ 586740 h 1482090"/>
                <a:gd name="connsiteX30" fmla="*/ 331470 w 1055370"/>
                <a:gd name="connsiteY30" fmla="*/ 609600 h 1482090"/>
                <a:gd name="connsiteX31" fmla="*/ 358140 w 1055370"/>
                <a:gd name="connsiteY31" fmla="*/ 590550 h 1482090"/>
                <a:gd name="connsiteX32" fmla="*/ 384810 w 1055370"/>
                <a:gd name="connsiteY32" fmla="*/ 601980 h 1482090"/>
                <a:gd name="connsiteX33" fmla="*/ 426720 w 1055370"/>
                <a:gd name="connsiteY33" fmla="*/ 563880 h 1482090"/>
                <a:gd name="connsiteX34" fmla="*/ 422910 w 1055370"/>
                <a:gd name="connsiteY34" fmla="*/ 541020 h 1482090"/>
                <a:gd name="connsiteX35" fmla="*/ 441960 w 1055370"/>
                <a:gd name="connsiteY35" fmla="*/ 514350 h 1482090"/>
                <a:gd name="connsiteX36" fmla="*/ 441960 w 1055370"/>
                <a:gd name="connsiteY36" fmla="*/ 491490 h 1482090"/>
                <a:gd name="connsiteX37" fmla="*/ 464820 w 1055370"/>
                <a:gd name="connsiteY37" fmla="*/ 472440 h 1482090"/>
                <a:gd name="connsiteX38" fmla="*/ 457200 w 1055370"/>
                <a:gd name="connsiteY38" fmla="*/ 441960 h 1482090"/>
                <a:gd name="connsiteX39" fmla="*/ 499110 w 1055370"/>
                <a:gd name="connsiteY39" fmla="*/ 453390 h 1482090"/>
                <a:gd name="connsiteX40" fmla="*/ 514350 w 1055370"/>
                <a:gd name="connsiteY40" fmla="*/ 403860 h 1482090"/>
                <a:gd name="connsiteX41" fmla="*/ 487680 w 1055370"/>
                <a:gd name="connsiteY41" fmla="*/ 384810 h 1482090"/>
                <a:gd name="connsiteX42" fmla="*/ 487680 w 1055370"/>
                <a:gd name="connsiteY42" fmla="*/ 339090 h 1482090"/>
                <a:gd name="connsiteX43" fmla="*/ 502920 w 1055370"/>
                <a:gd name="connsiteY43" fmla="*/ 312420 h 1482090"/>
                <a:gd name="connsiteX44" fmla="*/ 537210 w 1055370"/>
                <a:gd name="connsiteY44" fmla="*/ 312420 h 1482090"/>
                <a:gd name="connsiteX45" fmla="*/ 521970 w 1055370"/>
                <a:gd name="connsiteY45" fmla="*/ 236220 h 1482090"/>
                <a:gd name="connsiteX46" fmla="*/ 560070 w 1055370"/>
                <a:gd name="connsiteY46" fmla="*/ 209550 h 1482090"/>
                <a:gd name="connsiteX47" fmla="*/ 598170 w 1055370"/>
                <a:gd name="connsiteY47" fmla="*/ 209550 h 1482090"/>
                <a:gd name="connsiteX48" fmla="*/ 651510 w 1055370"/>
                <a:gd name="connsiteY48" fmla="*/ 152400 h 1482090"/>
                <a:gd name="connsiteX49" fmla="*/ 704850 w 1055370"/>
                <a:gd name="connsiteY49" fmla="*/ 171450 h 1482090"/>
                <a:gd name="connsiteX50" fmla="*/ 731520 w 1055370"/>
                <a:gd name="connsiteY50" fmla="*/ 137160 h 1482090"/>
                <a:gd name="connsiteX51" fmla="*/ 723900 w 1055370"/>
                <a:gd name="connsiteY51" fmla="*/ 95250 h 1482090"/>
                <a:gd name="connsiteX52" fmla="*/ 735330 w 1055370"/>
                <a:gd name="connsiteY52" fmla="*/ 53340 h 1482090"/>
                <a:gd name="connsiteX53" fmla="*/ 784860 w 1055370"/>
                <a:gd name="connsiteY53" fmla="*/ 53340 h 1482090"/>
                <a:gd name="connsiteX54" fmla="*/ 826770 w 1055370"/>
                <a:gd name="connsiteY54" fmla="*/ 41910 h 1482090"/>
                <a:gd name="connsiteX55" fmla="*/ 819150 w 1055370"/>
                <a:gd name="connsiteY55" fmla="*/ 0 h 1482090"/>
                <a:gd name="connsiteX56" fmla="*/ 1017270 w 1055370"/>
                <a:gd name="connsiteY56" fmla="*/ 0 h 1482090"/>
                <a:gd name="connsiteX57" fmla="*/ 1032510 w 1055370"/>
                <a:gd name="connsiteY57" fmla="*/ 87630 h 1482090"/>
                <a:gd name="connsiteX58" fmla="*/ 1055370 w 1055370"/>
                <a:gd name="connsiteY58" fmla="*/ 129540 h 1482090"/>
                <a:gd name="connsiteX59" fmla="*/ 1043940 w 1055370"/>
                <a:gd name="connsiteY59" fmla="*/ 194310 h 1482090"/>
                <a:gd name="connsiteX60" fmla="*/ 1028700 w 1055370"/>
                <a:gd name="connsiteY60" fmla="*/ 247650 h 1482090"/>
                <a:gd name="connsiteX61" fmla="*/ 1055370 w 1055370"/>
                <a:gd name="connsiteY61" fmla="*/ 316230 h 1482090"/>
                <a:gd name="connsiteX62" fmla="*/ 1017270 w 1055370"/>
                <a:gd name="connsiteY62" fmla="*/ 400050 h 1482090"/>
                <a:gd name="connsiteX63" fmla="*/ 986790 w 1055370"/>
                <a:gd name="connsiteY63" fmla="*/ 434340 h 1482090"/>
                <a:gd name="connsiteX64" fmla="*/ 986790 w 1055370"/>
                <a:gd name="connsiteY64" fmla="*/ 495300 h 1482090"/>
                <a:gd name="connsiteX65" fmla="*/ 937260 w 1055370"/>
                <a:gd name="connsiteY65" fmla="*/ 537210 h 1482090"/>
                <a:gd name="connsiteX66" fmla="*/ 822960 w 1055370"/>
                <a:gd name="connsiteY66" fmla="*/ 575310 h 1482090"/>
                <a:gd name="connsiteX67" fmla="*/ 781050 w 1055370"/>
                <a:gd name="connsiteY67" fmla="*/ 666750 h 1482090"/>
                <a:gd name="connsiteX68" fmla="*/ 735330 w 1055370"/>
                <a:gd name="connsiteY68" fmla="*/ 697230 h 1482090"/>
                <a:gd name="connsiteX69" fmla="*/ 727710 w 1055370"/>
                <a:gd name="connsiteY69" fmla="*/ 948690 h 1482090"/>
                <a:gd name="connsiteX70" fmla="*/ 636270 w 1055370"/>
                <a:gd name="connsiteY70" fmla="*/ 967740 h 1482090"/>
                <a:gd name="connsiteX71" fmla="*/ 621030 w 1055370"/>
                <a:gd name="connsiteY71" fmla="*/ 1009650 h 1482090"/>
                <a:gd name="connsiteX72" fmla="*/ 575310 w 1055370"/>
                <a:gd name="connsiteY72" fmla="*/ 1043940 h 1482090"/>
                <a:gd name="connsiteX73" fmla="*/ 586740 w 1055370"/>
                <a:gd name="connsiteY73" fmla="*/ 1085850 h 1482090"/>
                <a:gd name="connsiteX74" fmla="*/ 621030 w 1055370"/>
                <a:gd name="connsiteY74" fmla="*/ 1131570 h 1482090"/>
                <a:gd name="connsiteX75" fmla="*/ 624840 w 1055370"/>
                <a:gd name="connsiteY75" fmla="*/ 1192530 h 1482090"/>
                <a:gd name="connsiteX76" fmla="*/ 609600 w 1055370"/>
                <a:gd name="connsiteY76" fmla="*/ 1264920 h 1482090"/>
                <a:gd name="connsiteX77" fmla="*/ 560070 w 1055370"/>
                <a:gd name="connsiteY77" fmla="*/ 1291590 h 1482090"/>
                <a:gd name="connsiteX78" fmla="*/ 560070 w 1055370"/>
                <a:gd name="connsiteY78" fmla="*/ 1325880 h 1482090"/>
                <a:gd name="connsiteX79" fmla="*/ 575310 w 1055370"/>
                <a:gd name="connsiteY79" fmla="*/ 1390650 h 1482090"/>
                <a:gd name="connsiteX80" fmla="*/ 579120 w 1055370"/>
                <a:gd name="connsiteY80" fmla="*/ 1482090 h 148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1055370" h="1482090">
                  <a:moveTo>
                    <a:pt x="579120" y="1482090"/>
                  </a:moveTo>
                  <a:lnTo>
                    <a:pt x="11430" y="1470660"/>
                  </a:lnTo>
                  <a:lnTo>
                    <a:pt x="53340" y="1424940"/>
                  </a:lnTo>
                  <a:lnTo>
                    <a:pt x="0" y="1398270"/>
                  </a:lnTo>
                  <a:lnTo>
                    <a:pt x="3810" y="1314450"/>
                  </a:lnTo>
                  <a:lnTo>
                    <a:pt x="34290" y="1287780"/>
                  </a:lnTo>
                  <a:lnTo>
                    <a:pt x="45720" y="1245870"/>
                  </a:lnTo>
                  <a:lnTo>
                    <a:pt x="38100" y="1196340"/>
                  </a:lnTo>
                  <a:lnTo>
                    <a:pt x="72390" y="1165860"/>
                  </a:lnTo>
                  <a:lnTo>
                    <a:pt x="80010" y="1112520"/>
                  </a:lnTo>
                  <a:lnTo>
                    <a:pt x="133350" y="1059180"/>
                  </a:lnTo>
                  <a:lnTo>
                    <a:pt x="160020" y="1059180"/>
                  </a:lnTo>
                  <a:lnTo>
                    <a:pt x="160020" y="1013460"/>
                  </a:lnTo>
                  <a:lnTo>
                    <a:pt x="179070" y="1002030"/>
                  </a:lnTo>
                  <a:lnTo>
                    <a:pt x="186690" y="975360"/>
                  </a:lnTo>
                  <a:lnTo>
                    <a:pt x="156210" y="956310"/>
                  </a:lnTo>
                  <a:lnTo>
                    <a:pt x="144780" y="880110"/>
                  </a:lnTo>
                  <a:lnTo>
                    <a:pt x="91440" y="815340"/>
                  </a:lnTo>
                  <a:lnTo>
                    <a:pt x="60960" y="773430"/>
                  </a:lnTo>
                  <a:lnTo>
                    <a:pt x="45720" y="739140"/>
                  </a:lnTo>
                  <a:lnTo>
                    <a:pt x="99060" y="628650"/>
                  </a:lnTo>
                  <a:lnTo>
                    <a:pt x="133350" y="624840"/>
                  </a:lnTo>
                  <a:lnTo>
                    <a:pt x="163830" y="628650"/>
                  </a:lnTo>
                  <a:lnTo>
                    <a:pt x="175260" y="590550"/>
                  </a:lnTo>
                  <a:lnTo>
                    <a:pt x="201930" y="590550"/>
                  </a:lnTo>
                  <a:lnTo>
                    <a:pt x="220980" y="624840"/>
                  </a:lnTo>
                  <a:lnTo>
                    <a:pt x="259080" y="621030"/>
                  </a:lnTo>
                  <a:lnTo>
                    <a:pt x="274320" y="601980"/>
                  </a:lnTo>
                  <a:lnTo>
                    <a:pt x="281940" y="582930"/>
                  </a:lnTo>
                  <a:lnTo>
                    <a:pt x="308610" y="586740"/>
                  </a:lnTo>
                  <a:lnTo>
                    <a:pt x="331470" y="609600"/>
                  </a:lnTo>
                  <a:lnTo>
                    <a:pt x="358140" y="590550"/>
                  </a:lnTo>
                  <a:lnTo>
                    <a:pt x="384810" y="601980"/>
                  </a:lnTo>
                  <a:lnTo>
                    <a:pt x="426720" y="563880"/>
                  </a:lnTo>
                  <a:lnTo>
                    <a:pt x="422910" y="541020"/>
                  </a:lnTo>
                  <a:lnTo>
                    <a:pt x="441960" y="514350"/>
                  </a:lnTo>
                  <a:lnTo>
                    <a:pt x="441960" y="491490"/>
                  </a:lnTo>
                  <a:lnTo>
                    <a:pt x="464820" y="472440"/>
                  </a:lnTo>
                  <a:lnTo>
                    <a:pt x="457200" y="441960"/>
                  </a:lnTo>
                  <a:lnTo>
                    <a:pt x="499110" y="453390"/>
                  </a:lnTo>
                  <a:lnTo>
                    <a:pt x="514350" y="403860"/>
                  </a:lnTo>
                  <a:lnTo>
                    <a:pt x="487680" y="384810"/>
                  </a:lnTo>
                  <a:lnTo>
                    <a:pt x="487680" y="339090"/>
                  </a:lnTo>
                  <a:lnTo>
                    <a:pt x="502920" y="312420"/>
                  </a:lnTo>
                  <a:lnTo>
                    <a:pt x="537210" y="312420"/>
                  </a:lnTo>
                  <a:lnTo>
                    <a:pt x="521970" y="236220"/>
                  </a:lnTo>
                  <a:lnTo>
                    <a:pt x="560070" y="209550"/>
                  </a:lnTo>
                  <a:lnTo>
                    <a:pt x="598170" y="209550"/>
                  </a:lnTo>
                  <a:lnTo>
                    <a:pt x="651510" y="152400"/>
                  </a:lnTo>
                  <a:lnTo>
                    <a:pt x="704850" y="171450"/>
                  </a:lnTo>
                  <a:lnTo>
                    <a:pt x="731520" y="137160"/>
                  </a:lnTo>
                  <a:lnTo>
                    <a:pt x="723900" y="95250"/>
                  </a:lnTo>
                  <a:lnTo>
                    <a:pt x="735330" y="53340"/>
                  </a:lnTo>
                  <a:lnTo>
                    <a:pt x="784860" y="53340"/>
                  </a:lnTo>
                  <a:lnTo>
                    <a:pt x="826770" y="41910"/>
                  </a:lnTo>
                  <a:lnTo>
                    <a:pt x="819150" y="0"/>
                  </a:lnTo>
                  <a:lnTo>
                    <a:pt x="1017270" y="0"/>
                  </a:lnTo>
                  <a:lnTo>
                    <a:pt x="1032510" y="87630"/>
                  </a:lnTo>
                  <a:lnTo>
                    <a:pt x="1055370" y="129540"/>
                  </a:lnTo>
                  <a:lnTo>
                    <a:pt x="1043940" y="194310"/>
                  </a:lnTo>
                  <a:lnTo>
                    <a:pt x="1028700" y="247650"/>
                  </a:lnTo>
                  <a:lnTo>
                    <a:pt x="1055370" y="316230"/>
                  </a:lnTo>
                  <a:lnTo>
                    <a:pt x="1017270" y="400050"/>
                  </a:lnTo>
                  <a:lnTo>
                    <a:pt x="986790" y="434340"/>
                  </a:lnTo>
                  <a:lnTo>
                    <a:pt x="986790" y="495300"/>
                  </a:lnTo>
                  <a:lnTo>
                    <a:pt x="937260" y="537210"/>
                  </a:lnTo>
                  <a:lnTo>
                    <a:pt x="822960" y="575310"/>
                  </a:lnTo>
                  <a:lnTo>
                    <a:pt x="781050" y="666750"/>
                  </a:lnTo>
                  <a:lnTo>
                    <a:pt x="735330" y="697230"/>
                  </a:lnTo>
                  <a:lnTo>
                    <a:pt x="727710" y="948690"/>
                  </a:lnTo>
                  <a:lnTo>
                    <a:pt x="636270" y="967740"/>
                  </a:lnTo>
                  <a:lnTo>
                    <a:pt x="621030" y="1009650"/>
                  </a:lnTo>
                  <a:lnTo>
                    <a:pt x="575310" y="1043940"/>
                  </a:lnTo>
                  <a:lnTo>
                    <a:pt x="586740" y="1085850"/>
                  </a:lnTo>
                  <a:lnTo>
                    <a:pt x="621030" y="1131570"/>
                  </a:lnTo>
                  <a:lnTo>
                    <a:pt x="624840" y="1192530"/>
                  </a:lnTo>
                  <a:lnTo>
                    <a:pt x="609600" y="1264920"/>
                  </a:lnTo>
                  <a:lnTo>
                    <a:pt x="560070" y="1291590"/>
                  </a:lnTo>
                  <a:lnTo>
                    <a:pt x="560070" y="1325880"/>
                  </a:lnTo>
                  <a:lnTo>
                    <a:pt x="575310" y="1390650"/>
                  </a:lnTo>
                  <a:lnTo>
                    <a:pt x="579120" y="1482090"/>
                  </a:lnTo>
                  <a:close/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968673" y="5490275"/>
              <a:ext cx="973343" cy="21544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800" b="1" dirty="0" smtClean="0">
                  <a:solidFill>
                    <a:srgbClr val="2D2D8A">
                      <a:lumMod val="20000"/>
                      <a:lumOff val="80000"/>
                    </a:srgbClr>
                  </a:solidFill>
                  <a:effectLst>
                    <a:glow rad="101600">
                      <a:srgbClr val="000000">
                        <a:alpha val="60000"/>
                      </a:srgbClr>
                    </a:glow>
                  </a:effectLst>
                </a:rPr>
                <a:t>Cape Cod Canal</a:t>
              </a:r>
              <a:endParaRPr lang="en-US" sz="800" b="1" dirty="0">
                <a:solidFill>
                  <a:srgbClr val="2D2D8A">
                    <a:lumMod val="20000"/>
                    <a:lumOff val="80000"/>
                  </a:srgbClr>
                </a:solidFill>
                <a:effectLst>
                  <a:glow rad="101600">
                    <a:srgbClr val="000000">
                      <a:alpha val="60000"/>
                    </a:srgbClr>
                  </a:glow>
                </a:effectLst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>
              <a:off x="345924" y="4862286"/>
              <a:ext cx="829733" cy="1090990"/>
            </a:xfrm>
            <a:custGeom>
              <a:avLst/>
              <a:gdLst>
                <a:gd name="connsiteX0" fmla="*/ 94343 w 829733"/>
                <a:gd name="connsiteY0" fmla="*/ 0 h 1090990"/>
                <a:gd name="connsiteX1" fmla="*/ 84666 w 829733"/>
                <a:gd name="connsiteY1" fmla="*/ 142724 h 1090990"/>
                <a:gd name="connsiteX2" fmla="*/ 104019 w 829733"/>
                <a:gd name="connsiteY2" fmla="*/ 229809 h 1090990"/>
                <a:gd name="connsiteX3" fmla="*/ 33866 w 829733"/>
                <a:gd name="connsiteY3" fmla="*/ 263676 h 1090990"/>
                <a:gd name="connsiteX4" fmla="*/ 36286 w 829733"/>
                <a:gd name="connsiteY4" fmla="*/ 345924 h 1090990"/>
                <a:gd name="connsiteX5" fmla="*/ 29028 w 829733"/>
                <a:gd name="connsiteY5" fmla="*/ 389466 h 1090990"/>
                <a:gd name="connsiteX6" fmla="*/ 0 w 829733"/>
                <a:gd name="connsiteY6" fmla="*/ 462038 h 1090990"/>
                <a:gd name="connsiteX7" fmla="*/ 14514 w 829733"/>
                <a:gd name="connsiteY7" fmla="*/ 575733 h 1090990"/>
                <a:gd name="connsiteX8" fmla="*/ 70152 w 829733"/>
                <a:gd name="connsiteY8" fmla="*/ 624114 h 1090990"/>
                <a:gd name="connsiteX9" fmla="*/ 74990 w 829733"/>
                <a:gd name="connsiteY9" fmla="*/ 677333 h 1090990"/>
                <a:gd name="connsiteX10" fmla="*/ 130628 w 829733"/>
                <a:gd name="connsiteY10" fmla="*/ 711200 h 1090990"/>
                <a:gd name="connsiteX11" fmla="*/ 125790 w 829733"/>
                <a:gd name="connsiteY11" fmla="*/ 786190 h 1090990"/>
                <a:gd name="connsiteX12" fmla="*/ 176590 w 829733"/>
                <a:gd name="connsiteY12" fmla="*/ 805543 h 1090990"/>
                <a:gd name="connsiteX13" fmla="*/ 234647 w 829733"/>
                <a:gd name="connsiteY13" fmla="*/ 786190 h 1090990"/>
                <a:gd name="connsiteX14" fmla="*/ 237066 w 829733"/>
                <a:gd name="connsiteY14" fmla="*/ 875695 h 1090990"/>
                <a:gd name="connsiteX15" fmla="*/ 287866 w 829733"/>
                <a:gd name="connsiteY15" fmla="*/ 878114 h 1090990"/>
                <a:gd name="connsiteX16" fmla="*/ 297543 w 829733"/>
                <a:gd name="connsiteY16" fmla="*/ 967619 h 1090990"/>
                <a:gd name="connsiteX17" fmla="*/ 341086 w 829733"/>
                <a:gd name="connsiteY17" fmla="*/ 984552 h 1090990"/>
                <a:gd name="connsiteX18" fmla="*/ 360438 w 829733"/>
                <a:gd name="connsiteY18" fmla="*/ 945847 h 1090990"/>
                <a:gd name="connsiteX19" fmla="*/ 428171 w 829733"/>
                <a:gd name="connsiteY19" fmla="*/ 989390 h 1090990"/>
                <a:gd name="connsiteX20" fmla="*/ 449943 w 829733"/>
                <a:gd name="connsiteY20" fmla="*/ 1045028 h 1090990"/>
                <a:gd name="connsiteX21" fmla="*/ 529771 w 829733"/>
                <a:gd name="connsiteY21" fmla="*/ 1045028 h 1090990"/>
                <a:gd name="connsiteX22" fmla="*/ 524933 w 829733"/>
                <a:gd name="connsiteY22" fmla="*/ 1090990 h 1090990"/>
                <a:gd name="connsiteX23" fmla="*/ 570895 w 829733"/>
                <a:gd name="connsiteY23" fmla="*/ 1086152 h 1090990"/>
                <a:gd name="connsiteX24" fmla="*/ 575733 w 829733"/>
                <a:gd name="connsiteY24" fmla="*/ 979714 h 1090990"/>
                <a:gd name="connsiteX25" fmla="*/ 599924 w 829733"/>
                <a:gd name="connsiteY25" fmla="*/ 936171 h 1090990"/>
                <a:gd name="connsiteX26" fmla="*/ 544286 w 829733"/>
                <a:gd name="connsiteY26" fmla="*/ 866019 h 1090990"/>
                <a:gd name="connsiteX27" fmla="*/ 558800 w 829733"/>
                <a:gd name="connsiteY27" fmla="*/ 827314 h 1090990"/>
                <a:gd name="connsiteX28" fmla="*/ 541866 w 829733"/>
                <a:gd name="connsiteY28" fmla="*/ 793447 h 1090990"/>
                <a:gd name="connsiteX29" fmla="*/ 478971 w 829733"/>
                <a:gd name="connsiteY29" fmla="*/ 786190 h 1090990"/>
                <a:gd name="connsiteX30" fmla="*/ 462038 w 829733"/>
                <a:gd name="connsiteY30" fmla="*/ 696685 h 1090990"/>
                <a:gd name="connsiteX31" fmla="*/ 515257 w 829733"/>
                <a:gd name="connsiteY31" fmla="*/ 609600 h 1090990"/>
                <a:gd name="connsiteX32" fmla="*/ 491066 w 829733"/>
                <a:gd name="connsiteY32" fmla="*/ 573314 h 1090990"/>
                <a:gd name="connsiteX33" fmla="*/ 488647 w 829733"/>
                <a:gd name="connsiteY33" fmla="*/ 517676 h 1090990"/>
                <a:gd name="connsiteX34" fmla="*/ 592666 w 829733"/>
                <a:gd name="connsiteY34" fmla="*/ 498324 h 1090990"/>
                <a:gd name="connsiteX35" fmla="*/ 599924 w 829733"/>
                <a:gd name="connsiteY35" fmla="*/ 433009 h 1090990"/>
                <a:gd name="connsiteX36" fmla="*/ 660400 w 829733"/>
                <a:gd name="connsiteY36" fmla="*/ 382209 h 1090990"/>
                <a:gd name="connsiteX37" fmla="*/ 694266 w 829733"/>
                <a:gd name="connsiteY37" fmla="*/ 394304 h 1090990"/>
                <a:gd name="connsiteX38" fmla="*/ 730552 w 829733"/>
                <a:gd name="connsiteY38" fmla="*/ 401562 h 1090990"/>
                <a:gd name="connsiteX39" fmla="*/ 766838 w 829733"/>
                <a:gd name="connsiteY39" fmla="*/ 343504 h 1090990"/>
                <a:gd name="connsiteX40" fmla="*/ 788609 w 829733"/>
                <a:gd name="connsiteY40" fmla="*/ 341085 h 1090990"/>
                <a:gd name="connsiteX41" fmla="*/ 793447 w 829733"/>
                <a:gd name="connsiteY41" fmla="*/ 304800 h 1090990"/>
                <a:gd name="connsiteX42" fmla="*/ 769257 w 829733"/>
                <a:gd name="connsiteY42" fmla="*/ 275771 h 1090990"/>
                <a:gd name="connsiteX43" fmla="*/ 795866 w 829733"/>
                <a:gd name="connsiteY43" fmla="*/ 249162 h 1090990"/>
                <a:gd name="connsiteX44" fmla="*/ 791028 w 829733"/>
                <a:gd name="connsiteY44" fmla="*/ 188685 h 1090990"/>
                <a:gd name="connsiteX45" fmla="*/ 815219 w 829733"/>
                <a:gd name="connsiteY45" fmla="*/ 179009 h 1090990"/>
                <a:gd name="connsiteX46" fmla="*/ 776514 w 829733"/>
                <a:gd name="connsiteY46" fmla="*/ 149981 h 1090990"/>
                <a:gd name="connsiteX47" fmla="*/ 757162 w 829733"/>
                <a:gd name="connsiteY47" fmla="*/ 87085 h 1090990"/>
                <a:gd name="connsiteX48" fmla="*/ 793447 w 829733"/>
                <a:gd name="connsiteY48" fmla="*/ 62895 h 1090990"/>
                <a:gd name="connsiteX49" fmla="*/ 829733 w 829733"/>
                <a:gd name="connsiteY49" fmla="*/ 19352 h 1090990"/>
                <a:gd name="connsiteX50" fmla="*/ 94343 w 829733"/>
                <a:gd name="connsiteY50" fmla="*/ 0 h 1090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829733" h="1090990">
                  <a:moveTo>
                    <a:pt x="94343" y="0"/>
                  </a:moveTo>
                  <a:lnTo>
                    <a:pt x="84666" y="142724"/>
                  </a:lnTo>
                  <a:lnTo>
                    <a:pt x="104019" y="229809"/>
                  </a:lnTo>
                  <a:lnTo>
                    <a:pt x="33866" y="263676"/>
                  </a:lnTo>
                  <a:cubicBezTo>
                    <a:pt x="34673" y="291092"/>
                    <a:pt x="35479" y="318508"/>
                    <a:pt x="36286" y="345924"/>
                  </a:cubicBezTo>
                  <a:lnTo>
                    <a:pt x="29028" y="389466"/>
                  </a:lnTo>
                  <a:lnTo>
                    <a:pt x="0" y="462038"/>
                  </a:lnTo>
                  <a:lnTo>
                    <a:pt x="14514" y="575733"/>
                  </a:lnTo>
                  <a:lnTo>
                    <a:pt x="70152" y="624114"/>
                  </a:lnTo>
                  <a:lnTo>
                    <a:pt x="74990" y="677333"/>
                  </a:lnTo>
                  <a:lnTo>
                    <a:pt x="130628" y="711200"/>
                  </a:lnTo>
                  <a:lnTo>
                    <a:pt x="125790" y="786190"/>
                  </a:lnTo>
                  <a:lnTo>
                    <a:pt x="176590" y="805543"/>
                  </a:lnTo>
                  <a:lnTo>
                    <a:pt x="234647" y="786190"/>
                  </a:lnTo>
                  <a:cubicBezTo>
                    <a:pt x="235453" y="816025"/>
                    <a:pt x="236260" y="845860"/>
                    <a:pt x="237066" y="875695"/>
                  </a:cubicBezTo>
                  <a:lnTo>
                    <a:pt x="287866" y="878114"/>
                  </a:lnTo>
                  <a:lnTo>
                    <a:pt x="297543" y="967619"/>
                  </a:lnTo>
                  <a:lnTo>
                    <a:pt x="341086" y="984552"/>
                  </a:lnTo>
                  <a:lnTo>
                    <a:pt x="360438" y="945847"/>
                  </a:lnTo>
                  <a:lnTo>
                    <a:pt x="428171" y="989390"/>
                  </a:lnTo>
                  <a:lnTo>
                    <a:pt x="449943" y="1045028"/>
                  </a:lnTo>
                  <a:lnTo>
                    <a:pt x="529771" y="1045028"/>
                  </a:lnTo>
                  <a:lnTo>
                    <a:pt x="524933" y="1090990"/>
                  </a:lnTo>
                  <a:lnTo>
                    <a:pt x="570895" y="1086152"/>
                  </a:lnTo>
                  <a:lnTo>
                    <a:pt x="575733" y="979714"/>
                  </a:lnTo>
                  <a:lnTo>
                    <a:pt x="599924" y="936171"/>
                  </a:lnTo>
                  <a:lnTo>
                    <a:pt x="544286" y="866019"/>
                  </a:lnTo>
                  <a:lnTo>
                    <a:pt x="558800" y="827314"/>
                  </a:lnTo>
                  <a:lnTo>
                    <a:pt x="541866" y="793447"/>
                  </a:lnTo>
                  <a:lnTo>
                    <a:pt x="478971" y="786190"/>
                  </a:lnTo>
                  <a:lnTo>
                    <a:pt x="462038" y="696685"/>
                  </a:lnTo>
                  <a:lnTo>
                    <a:pt x="515257" y="609600"/>
                  </a:lnTo>
                  <a:lnTo>
                    <a:pt x="491066" y="573314"/>
                  </a:lnTo>
                  <a:lnTo>
                    <a:pt x="488647" y="517676"/>
                  </a:lnTo>
                  <a:lnTo>
                    <a:pt x="592666" y="498324"/>
                  </a:lnTo>
                  <a:lnTo>
                    <a:pt x="599924" y="433009"/>
                  </a:lnTo>
                  <a:lnTo>
                    <a:pt x="660400" y="382209"/>
                  </a:lnTo>
                  <a:lnTo>
                    <a:pt x="694266" y="394304"/>
                  </a:lnTo>
                  <a:lnTo>
                    <a:pt x="730552" y="401562"/>
                  </a:lnTo>
                  <a:lnTo>
                    <a:pt x="766838" y="343504"/>
                  </a:lnTo>
                  <a:lnTo>
                    <a:pt x="788609" y="341085"/>
                  </a:lnTo>
                  <a:lnTo>
                    <a:pt x="793447" y="304800"/>
                  </a:lnTo>
                  <a:lnTo>
                    <a:pt x="769257" y="275771"/>
                  </a:lnTo>
                  <a:lnTo>
                    <a:pt x="795866" y="249162"/>
                  </a:lnTo>
                  <a:lnTo>
                    <a:pt x="791028" y="188685"/>
                  </a:lnTo>
                  <a:lnTo>
                    <a:pt x="815219" y="179009"/>
                  </a:lnTo>
                  <a:lnTo>
                    <a:pt x="776514" y="149981"/>
                  </a:lnTo>
                  <a:lnTo>
                    <a:pt x="757162" y="87085"/>
                  </a:lnTo>
                  <a:lnTo>
                    <a:pt x="793447" y="62895"/>
                  </a:lnTo>
                  <a:lnTo>
                    <a:pt x="829733" y="19352"/>
                  </a:lnTo>
                  <a:lnTo>
                    <a:pt x="94343" y="0"/>
                  </a:lnTo>
                  <a:close/>
                </a:path>
              </a:pathLst>
            </a:custGeom>
            <a:solidFill>
              <a:srgbClr val="EAEAEA">
                <a:alpha val="40000"/>
              </a:srgbClr>
            </a:solidFill>
            <a:ln w="19050">
              <a:solidFill>
                <a:srgbClr val="EAEA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25" name="Freeform 24"/>
            <p:cNvSpPr/>
            <p:nvPr/>
          </p:nvSpPr>
          <p:spPr>
            <a:xfrm>
              <a:off x="1037771" y="3792039"/>
              <a:ext cx="820058" cy="1465942"/>
            </a:xfrm>
            <a:custGeom>
              <a:avLst/>
              <a:gdLst>
                <a:gd name="connsiteX0" fmla="*/ 445105 w 820058"/>
                <a:gd name="connsiteY0" fmla="*/ 9676 h 1465942"/>
                <a:gd name="connsiteX1" fmla="*/ 394305 w 820058"/>
                <a:gd name="connsiteY1" fmla="*/ 0 h 1465942"/>
                <a:gd name="connsiteX2" fmla="*/ 389467 w 820058"/>
                <a:gd name="connsiteY2" fmla="*/ 19352 h 1465942"/>
                <a:gd name="connsiteX3" fmla="*/ 326572 w 820058"/>
                <a:gd name="connsiteY3" fmla="*/ 9676 h 1465942"/>
                <a:gd name="connsiteX4" fmla="*/ 324153 w 820058"/>
                <a:gd name="connsiteY4" fmla="*/ 31447 h 1465942"/>
                <a:gd name="connsiteX5" fmla="*/ 251581 w 820058"/>
                <a:gd name="connsiteY5" fmla="*/ 48381 h 1465942"/>
                <a:gd name="connsiteX6" fmla="*/ 234648 w 820058"/>
                <a:gd name="connsiteY6" fmla="*/ 116114 h 1465942"/>
                <a:gd name="connsiteX7" fmla="*/ 133048 w 820058"/>
                <a:gd name="connsiteY7" fmla="*/ 166914 h 1465942"/>
                <a:gd name="connsiteX8" fmla="*/ 120953 w 820058"/>
                <a:gd name="connsiteY8" fmla="*/ 191104 h 1465942"/>
                <a:gd name="connsiteX9" fmla="*/ 65315 w 820058"/>
                <a:gd name="connsiteY9" fmla="*/ 205619 h 1465942"/>
                <a:gd name="connsiteX10" fmla="*/ 101600 w 820058"/>
                <a:gd name="connsiteY10" fmla="*/ 254000 h 1465942"/>
                <a:gd name="connsiteX11" fmla="*/ 82248 w 820058"/>
                <a:gd name="connsiteY11" fmla="*/ 268514 h 1465942"/>
                <a:gd name="connsiteX12" fmla="*/ 152400 w 820058"/>
                <a:gd name="connsiteY12" fmla="*/ 401562 h 1465942"/>
                <a:gd name="connsiteX13" fmla="*/ 74991 w 820058"/>
                <a:gd name="connsiteY13" fmla="*/ 459619 h 1465942"/>
                <a:gd name="connsiteX14" fmla="*/ 101600 w 820058"/>
                <a:gd name="connsiteY14" fmla="*/ 602342 h 1465942"/>
                <a:gd name="connsiteX15" fmla="*/ 70153 w 820058"/>
                <a:gd name="connsiteY15" fmla="*/ 660400 h 1465942"/>
                <a:gd name="connsiteX16" fmla="*/ 45962 w 820058"/>
                <a:gd name="connsiteY16" fmla="*/ 660400 h 1465942"/>
                <a:gd name="connsiteX17" fmla="*/ 0 w 820058"/>
                <a:gd name="connsiteY17" fmla="*/ 795866 h 1465942"/>
                <a:gd name="connsiteX18" fmla="*/ 33867 w 820058"/>
                <a:gd name="connsiteY18" fmla="*/ 827314 h 1465942"/>
                <a:gd name="connsiteX19" fmla="*/ 9677 w 820058"/>
                <a:gd name="connsiteY19" fmla="*/ 897466 h 1465942"/>
                <a:gd name="connsiteX20" fmla="*/ 50800 w 820058"/>
                <a:gd name="connsiteY20" fmla="*/ 931333 h 1465942"/>
                <a:gd name="connsiteX21" fmla="*/ 21772 w 820058"/>
                <a:gd name="connsiteY21" fmla="*/ 994228 h 1465942"/>
                <a:gd name="connsiteX22" fmla="*/ 53219 w 820058"/>
                <a:gd name="connsiteY22" fmla="*/ 1035352 h 1465942"/>
                <a:gd name="connsiteX23" fmla="*/ 147562 w 820058"/>
                <a:gd name="connsiteY23" fmla="*/ 1035352 h 1465942"/>
                <a:gd name="connsiteX24" fmla="*/ 147562 w 820058"/>
                <a:gd name="connsiteY24" fmla="*/ 1086152 h 1465942"/>
                <a:gd name="connsiteX25" fmla="*/ 111277 w 820058"/>
                <a:gd name="connsiteY25" fmla="*/ 1144209 h 1465942"/>
                <a:gd name="connsiteX26" fmla="*/ 84667 w 820058"/>
                <a:gd name="connsiteY26" fmla="*/ 1156304 h 1465942"/>
                <a:gd name="connsiteX27" fmla="*/ 106439 w 820058"/>
                <a:gd name="connsiteY27" fmla="*/ 1224038 h 1465942"/>
                <a:gd name="connsiteX28" fmla="*/ 147562 w 820058"/>
                <a:gd name="connsiteY28" fmla="*/ 1255485 h 1465942"/>
                <a:gd name="connsiteX29" fmla="*/ 111277 w 820058"/>
                <a:gd name="connsiteY29" fmla="*/ 1272419 h 1465942"/>
                <a:gd name="connsiteX30" fmla="*/ 116115 w 820058"/>
                <a:gd name="connsiteY30" fmla="*/ 1335314 h 1465942"/>
                <a:gd name="connsiteX31" fmla="*/ 94343 w 820058"/>
                <a:gd name="connsiteY31" fmla="*/ 1347409 h 1465942"/>
                <a:gd name="connsiteX32" fmla="*/ 116115 w 820058"/>
                <a:gd name="connsiteY32" fmla="*/ 1381276 h 1465942"/>
                <a:gd name="connsiteX33" fmla="*/ 149981 w 820058"/>
                <a:gd name="connsiteY33" fmla="*/ 1376438 h 1465942"/>
                <a:gd name="connsiteX34" fmla="*/ 162077 w 820058"/>
                <a:gd name="connsiteY34" fmla="*/ 1393371 h 1465942"/>
                <a:gd name="connsiteX35" fmla="*/ 244324 w 820058"/>
                <a:gd name="connsiteY35" fmla="*/ 1357085 h 1465942"/>
                <a:gd name="connsiteX36" fmla="*/ 251581 w 820058"/>
                <a:gd name="connsiteY36" fmla="*/ 1400628 h 1465942"/>
                <a:gd name="connsiteX37" fmla="*/ 283029 w 820058"/>
                <a:gd name="connsiteY37" fmla="*/ 1441752 h 1465942"/>
                <a:gd name="connsiteX38" fmla="*/ 333829 w 820058"/>
                <a:gd name="connsiteY38" fmla="*/ 1461104 h 1465942"/>
                <a:gd name="connsiteX39" fmla="*/ 384629 w 820058"/>
                <a:gd name="connsiteY39" fmla="*/ 1465942 h 1465942"/>
                <a:gd name="connsiteX40" fmla="*/ 423334 w 820058"/>
                <a:gd name="connsiteY40" fmla="*/ 1432076 h 1465942"/>
                <a:gd name="connsiteX41" fmla="*/ 459619 w 820058"/>
                <a:gd name="connsiteY41" fmla="*/ 1434495 h 1465942"/>
                <a:gd name="connsiteX42" fmla="*/ 498324 w 820058"/>
                <a:gd name="connsiteY42" fmla="*/ 1405466 h 1465942"/>
                <a:gd name="connsiteX43" fmla="*/ 481391 w 820058"/>
                <a:gd name="connsiteY43" fmla="*/ 1378857 h 1465942"/>
                <a:gd name="connsiteX44" fmla="*/ 503162 w 820058"/>
                <a:gd name="connsiteY44" fmla="*/ 1357085 h 1465942"/>
                <a:gd name="connsiteX45" fmla="*/ 495905 w 820058"/>
                <a:gd name="connsiteY45" fmla="*/ 1306285 h 1465942"/>
                <a:gd name="connsiteX46" fmla="*/ 582991 w 820058"/>
                <a:gd name="connsiteY46" fmla="*/ 1282095 h 1465942"/>
                <a:gd name="connsiteX47" fmla="*/ 566058 w 820058"/>
                <a:gd name="connsiteY47" fmla="*/ 1197428 h 1465942"/>
                <a:gd name="connsiteX48" fmla="*/ 631372 w 820058"/>
                <a:gd name="connsiteY48" fmla="*/ 1156304 h 1465942"/>
                <a:gd name="connsiteX49" fmla="*/ 621696 w 820058"/>
                <a:gd name="connsiteY49" fmla="*/ 1124857 h 1465942"/>
                <a:gd name="connsiteX50" fmla="*/ 657981 w 820058"/>
                <a:gd name="connsiteY50" fmla="*/ 1095828 h 1465942"/>
                <a:gd name="connsiteX51" fmla="*/ 716039 w 820058"/>
                <a:gd name="connsiteY51" fmla="*/ 1037771 h 1465942"/>
                <a:gd name="connsiteX52" fmla="*/ 747486 w 820058"/>
                <a:gd name="connsiteY52" fmla="*/ 1049866 h 1465942"/>
                <a:gd name="connsiteX53" fmla="*/ 771677 w 820058"/>
                <a:gd name="connsiteY53" fmla="*/ 1013581 h 1465942"/>
                <a:gd name="connsiteX54" fmla="*/ 820058 w 820058"/>
                <a:gd name="connsiteY54" fmla="*/ 1052285 h 1465942"/>
                <a:gd name="connsiteX55" fmla="*/ 815219 w 820058"/>
                <a:gd name="connsiteY55" fmla="*/ 977295 h 1465942"/>
                <a:gd name="connsiteX56" fmla="*/ 769258 w 820058"/>
                <a:gd name="connsiteY56" fmla="*/ 977295 h 1465942"/>
                <a:gd name="connsiteX57" fmla="*/ 730553 w 820058"/>
                <a:gd name="connsiteY57" fmla="*/ 938590 h 1465942"/>
                <a:gd name="connsiteX58" fmla="*/ 609600 w 820058"/>
                <a:gd name="connsiteY58" fmla="*/ 907142 h 1465942"/>
                <a:gd name="connsiteX59" fmla="*/ 566058 w 820058"/>
                <a:gd name="connsiteY59" fmla="*/ 936171 h 1465942"/>
                <a:gd name="connsiteX60" fmla="*/ 539448 w 820058"/>
                <a:gd name="connsiteY60" fmla="*/ 924076 h 1465942"/>
                <a:gd name="connsiteX61" fmla="*/ 522515 w 820058"/>
                <a:gd name="connsiteY61" fmla="*/ 897466 h 1465942"/>
                <a:gd name="connsiteX62" fmla="*/ 527353 w 820058"/>
                <a:gd name="connsiteY62" fmla="*/ 841828 h 1465942"/>
                <a:gd name="connsiteX63" fmla="*/ 558800 w 820058"/>
                <a:gd name="connsiteY63" fmla="*/ 820057 h 1465942"/>
                <a:gd name="connsiteX64" fmla="*/ 512839 w 820058"/>
                <a:gd name="connsiteY64" fmla="*/ 776514 h 1465942"/>
                <a:gd name="connsiteX65" fmla="*/ 517677 w 820058"/>
                <a:gd name="connsiteY65" fmla="*/ 742647 h 1465942"/>
                <a:gd name="connsiteX66" fmla="*/ 553962 w 820058"/>
                <a:gd name="connsiteY66" fmla="*/ 749904 h 1465942"/>
                <a:gd name="connsiteX67" fmla="*/ 597505 w 820058"/>
                <a:gd name="connsiteY67" fmla="*/ 708781 h 1465942"/>
                <a:gd name="connsiteX68" fmla="*/ 556381 w 820058"/>
                <a:gd name="connsiteY68" fmla="*/ 667657 h 1465942"/>
                <a:gd name="connsiteX69" fmla="*/ 597505 w 820058"/>
                <a:gd name="connsiteY69" fmla="*/ 670076 h 1465942"/>
                <a:gd name="connsiteX70" fmla="*/ 638629 w 820058"/>
                <a:gd name="connsiteY70" fmla="*/ 614438 h 1465942"/>
                <a:gd name="connsiteX71" fmla="*/ 587829 w 820058"/>
                <a:gd name="connsiteY71" fmla="*/ 578152 h 1465942"/>
                <a:gd name="connsiteX72" fmla="*/ 616858 w 820058"/>
                <a:gd name="connsiteY72" fmla="*/ 524933 h 1465942"/>
                <a:gd name="connsiteX73" fmla="*/ 648305 w 820058"/>
                <a:gd name="connsiteY73" fmla="*/ 529771 h 1465942"/>
                <a:gd name="connsiteX74" fmla="*/ 636210 w 820058"/>
                <a:gd name="connsiteY74" fmla="*/ 449942 h 1465942"/>
                <a:gd name="connsiteX75" fmla="*/ 660400 w 820058"/>
                <a:gd name="connsiteY75" fmla="*/ 437847 h 1465942"/>
                <a:gd name="connsiteX76" fmla="*/ 607181 w 820058"/>
                <a:gd name="connsiteY76" fmla="*/ 358019 h 1465942"/>
                <a:gd name="connsiteX77" fmla="*/ 578153 w 820058"/>
                <a:gd name="connsiteY77" fmla="*/ 372533 h 1465942"/>
                <a:gd name="connsiteX78" fmla="*/ 561219 w 820058"/>
                <a:gd name="connsiteY78" fmla="*/ 328990 h 1465942"/>
                <a:gd name="connsiteX79" fmla="*/ 537029 w 820058"/>
                <a:gd name="connsiteY79" fmla="*/ 324152 h 1465942"/>
                <a:gd name="connsiteX80" fmla="*/ 440267 w 820058"/>
                <a:gd name="connsiteY80" fmla="*/ 256419 h 1465942"/>
                <a:gd name="connsiteX81" fmla="*/ 406400 w 820058"/>
                <a:gd name="connsiteY81" fmla="*/ 263676 h 1465942"/>
                <a:gd name="connsiteX82" fmla="*/ 391886 w 820058"/>
                <a:gd name="connsiteY82" fmla="*/ 215295 h 1465942"/>
                <a:gd name="connsiteX83" fmla="*/ 423334 w 820058"/>
                <a:gd name="connsiteY83" fmla="*/ 169333 h 1465942"/>
                <a:gd name="connsiteX84" fmla="*/ 420915 w 820058"/>
                <a:gd name="connsiteY84" fmla="*/ 140304 h 1465942"/>
                <a:gd name="connsiteX85" fmla="*/ 391886 w 820058"/>
                <a:gd name="connsiteY85" fmla="*/ 120952 h 1465942"/>
                <a:gd name="connsiteX86" fmla="*/ 399143 w 820058"/>
                <a:gd name="connsiteY86" fmla="*/ 70152 h 1465942"/>
                <a:gd name="connsiteX87" fmla="*/ 445105 w 820058"/>
                <a:gd name="connsiteY87" fmla="*/ 9676 h 1465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820058" h="1465942">
                  <a:moveTo>
                    <a:pt x="445105" y="9676"/>
                  </a:moveTo>
                  <a:lnTo>
                    <a:pt x="394305" y="0"/>
                  </a:lnTo>
                  <a:lnTo>
                    <a:pt x="389467" y="19352"/>
                  </a:lnTo>
                  <a:lnTo>
                    <a:pt x="326572" y="9676"/>
                  </a:lnTo>
                  <a:lnTo>
                    <a:pt x="324153" y="31447"/>
                  </a:lnTo>
                  <a:lnTo>
                    <a:pt x="251581" y="48381"/>
                  </a:lnTo>
                  <a:lnTo>
                    <a:pt x="234648" y="116114"/>
                  </a:lnTo>
                  <a:lnTo>
                    <a:pt x="133048" y="166914"/>
                  </a:lnTo>
                  <a:lnTo>
                    <a:pt x="120953" y="191104"/>
                  </a:lnTo>
                  <a:lnTo>
                    <a:pt x="65315" y="205619"/>
                  </a:lnTo>
                  <a:lnTo>
                    <a:pt x="101600" y="254000"/>
                  </a:lnTo>
                  <a:lnTo>
                    <a:pt x="82248" y="268514"/>
                  </a:lnTo>
                  <a:lnTo>
                    <a:pt x="152400" y="401562"/>
                  </a:lnTo>
                  <a:lnTo>
                    <a:pt x="74991" y="459619"/>
                  </a:lnTo>
                  <a:lnTo>
                    <a:pt x="101600" y="602342"/>
                  </a:lnTo>
                  <a:lnTo>
                    <a:pt x="70153" y="660400"/>
                  </a:lnTo>
                  <a:lnTo>
                    <a:pt x="45962" y="660400"/>
                  </a:lnTo>
                  <a:lnTo>
                    <a:pt x="0" y="795866"/>
                  </a:lnTo>
                  <a:lnTo>
                    <a:pt x="33867" y="827314"/>
                  </a:lnTo>
                  <a:lnTo>
                    <a:pt x="9677" y="897466"/>
                  </a:lnTo>
                  <a:lnTo>
                    <a:pt x="50800" y="931333"/>
                  </a:lnTo>
                  <a:lnTo>
                    <a:pt x="21772" y="994228"/>
                  </a:lnTo>
                  <a:lnTo>
                    <a:pt x="53219" y="1035352"/>
                  </a:lnTo>
                  <a:lnTo>
                    <a:pt x="147562" y="1035352"/>
                  </a:lnTo>
                  <a:lnTo>
                    <a:pt x="147562" y="1086152"/>
                  </a:lnTo>
                  <a:lnTo>
                    <a:pt x="111277" y="1144209"/>
                  </a:lnTo>
                  <a:lnTo>
                    <a:pt x="84667" y="1156304"/>
                  </a:lnTo>
                  <a:lnTo>
                    <a:pt x="106439" y="1224038"/>
                  </a:lnTo>
                  <a:lnTo>
                    <a:pt x="147562" y="1255485"/>
                  </a:lnTo>
                  <a:lnTo>
                    <a:pt x="111277" y="1272419"/>
                  </a:lnTo>
                  <a:lnTo>
                    <a:pt x="116115" y="1335314"/>
                  </a:lnTo>
                  <a:lnTo>
                    <a:pt x="94343" y="1347409"/>
                  </a:lnTo>
                  <a:lnTo>
                    <a:pt x="116115" y="1381276"/>
                  </a:lnTo>
                  <a:lnTo>
                    <a:pt x="149981" y="1376438"/>
                  </a:lnTo>
                  <a:lnTo>
                    <a:pt x="162077" y="1393371"/>
                  </a:lnTo>
                  <a:lnTo>
                    <a:pt x="244324" y="1357085"/>
                  </a:lnTo>
                  <a:lnTo>
                    <a:pt x="251581" y="1400628"/>
                  </a:lnTo>
                  <a:lnTo>
                    <a:pt x="283029" y="1441752"/>
                  </a:lnTo>
                  <a:lnTo>
                    <a:pt x="333829" y="1461104"/>
                  </a:lnTo>
                  <a:lnTo>
                    <a:pt x="384629" y="1465942"/>
                  </a:lnTo>
                  <a:lnTo>
                    <a:pt x="423334" y="1432076"/>
                  </a:lnTo>
                  <a:lnTo>
                    <a:pt x="459619" y="1434495"/>
                  </a:lnTo>
                  <a:lnTo>
                    <a:pt x="498324" y="1405466"/>
                  </a:lnTo>
                  <a:lnTo>
                    <a:pt x="481391" y="1378857"/>
                  </a:lnTo>
                  <a:lnTo>
                    <a:pt x="503162" y="1357085"/>
                  </a:lnTo>
                  <a:lnTo>
                    <a:pt x="495905" y="1306285"/>
                  </a:lnTo>
                  <a:lnTo>
                    <a:pt x="582991" y="1282095"/>
                  </a:lnTo>
                  <a:lnTo>
                    <a:pt x="566058" y="1197428"/>
                  </a:lnTo>
                  <a:lnTo>
                    <a:pt x="631372" y="1156304"/>
                  </a:lnTo>
                  <a:lnTo>
                    <a:pt x="621696" y="1124857"/>
                  </a:lnTo>
                  <a:lnTo>
                    <a:pt x="657981" y="1095828"/>
                  </a:lnTo>
                  <a:lnTo>
                    <a:pt x="716039" y="1037771"/>
                  </a:lnTo>
                  <a:lnTo>
                    <a:pt x="747486" y="1049866"/>
                  </a:lnTo>
                  <a:lnTo>
                    <a:pt x="771677" y="1013581"/>
                  </a:lnTo>
                  <a:lnTo>
                    <a:pt x="820058" y="1052285"/>
                  </a:lnTo>
                  <a:lnTo>
                    <a:pt x="815219" y="977295"/>
                  </a:lnTo>
                  <a:lnTo>
                    <a:pt x="769258" y="977295"/>
                  </a:lnTo>
                  <a:lnTo>
                    <a:pt x="730553" y="938590"/>
                  </a:lnTo>
                  <a:lnTo>
                    <a:pt x="609600" y="907142"/>
                  </a:lnTo>
                  <a:lnTo>
                    <a:pt x="566058" y="936171"/>
                  </a:lnTo>
                  <a:lnTo>
                    <a:pt x="539448" y="924076"/>
                  </a:lnTo>
                  <a:lnTo>
                    <a:pt x="522515" y="897466"/>
                  </a:lnTo>
                  <a:lnTo>
                    <a:pt x="527353" y="841828"/>
                  </a:lnTo>
                  <a:lnTo>
                    <a:pt x="558800" y="820057"/>
                  </a:lnTo>
                  <a:lnTo>
                    <a:pt x="512839" y="776514"/>
                  </a:lnTo>
                  <a:lnTo>
                    <a:pt x="517677" y="742647"/>
                  </a:lnTo>
                  <a:lnTo>
                    <a:pt x="553962" y="749904"/>
                  </a:lnTo>
                  <a:lnTo>
                    <a:pt x="597505" y="708781"/>
                  </a:lnTo>
                  <a:lnTo>
                    <a:pt x="556381" y="667657"/>
                  </a:lnTo>
                  <a:lnTo>
                    <a:pt x="597505" y="670076"/>
                  </a:lnTo>
                  <a:lnTo>
                    <a:pt x="638629" y="614438"/>
                  </a:lnTo>
                  <a:lnTo>
                    <a:pt x="587829" y="578152"/>
                  </a:lnTo>
                  <a:lnTo>
                    <a:pt x="616858" y="524933"/>
                  </a:lnTo>
                  <a:lnTo>
                    <a:pt x="648305" y="529771"/>
                  </a:lnTo>
                  <a:lnTo>
                    <a:pt x="636210" y="449942"/>
                  </a:lnTo>
                  <a:lnTo>
                    <a:pt x="660400" y="437847"/>
                  </a:lnTo>
                  <a:lnTo>
                    <a:pt x="607181" y="358019"/>
                  </a:lnTo>
                  <a:lnTo>
                    <a:pt x="578153" y="372533"/>
                  </a:lnTo>
                  <a:lnTo>
                    <a:pt x="561219" y="328990"/>
                  </a:lnTo>
                  <a:lnTo>
                    <a:pt x="537029" y="324152"/>
                  </a:lnTo>
                  <a:lnTo>
                    <a:pt x="440267" y="256419"/>
                  </a:lnTo>
                  <a:lnTo>
                    <a:pt x="406400" y="263676"/>
                  </a:lnTo>
                  <a:lnTo>
                    <a:pt x="391886" y="215295"/>
                  </a:lnTo>
                  <a:lnTo>
                    <a:pt x="423334" y="169333"/>
                  </a:lnTo>
                  <a:lnTo>
                    <a:pt x="420915" y="140304"/>
                  </a:lnTo>
                  <a:lnTo>
                    <a:pt x="391886" y="120952"/>
                  </a:lnTo>
                  <a:lnTo>
                    <a:pt x="399143" y="70152"/>
                  </a:lnTo>
                  <a:lnTo>
                    <a:pt x="445105" y="9676"/>
                  </a:lnTo>
                  <a:close/>
                </a:path>
              </a:pathLst>
            </a:custGeom>
            <a:solidFill>
              <a:srgbClr val="C00000">
                <a:alpha val="40000"/>
              </a:srgb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26" name="Freeform 25"/>
            <p:cNvSpPr/>
            <p:nvPr/>
          </p:nvSpPr>
          <p:spPr>
            <a:xfrm>
              <a:off x="300454" y="5425924"/>
              <a:ext cx="229809" cy="549124"/>
            </a:xfrm>
            <a:custGeom>
              <a:avLst/>
              <a:gdLst>
                <a:gd name="connsiteX0" fmla="*/ 227390 w 229809"/>
                <a:gd name="connsiteY0" fmla="*/ 256419 h 549124"/>
                <a:gd name="connsiteX1" fmla="*/ 162076 w 229809"/>
                <a:gd name="connsiteY1" fmla="*/ 229809 h 549124"/>
                <a:gd name="connsiteX2" fmla="*/ 169333 w 229809"/>
                <a:gd name="connsiteY2" fmla="*/ 145143 h 549124"/>
                <a:gd name="connsiteX3" fmla="*/ 113695 w 229809"/>
                <a:gd name="connsiteY3" fmla="*/ 116114 h 549124"/>
                <a:gd name="connsiteX4" fmla="*/ 111276 w 229809"/>
                <a:gd name="connsiteY4" fmla="*/ 74990 h 549124"/>
                <a:gd name="connsiteX5" fmla="*/ 55638 w 229809"/>
                <a:gd name="connsiteY5" fmla="*/ 24190 h 549124"/>
                <a:gd name="connsiteX6" fmla="*/ 53219 w 229809"/>
                <a:gd name="connsiteY6" fmla="*/ 0 h 549124"/>
                <a:gd name="connsiteX7" fmla="*/ 9676 w 229809"/>
                <a:gd name="connsiteY7" fmla="*/ 9676 h 549124"/>
                <a:gd name="connsiteX8" fmla="*/ 0 w 229809"/>
                <a:gd name="connsiteY8" fmla="*/ 137886 h 549124"/>
                <a:gd name="connsiteX9" fmla="*/ 33866 w 229809"/>
                <a:gd name="connsiteY9" fmla="*/ 222552 h 549124"/>
                <a:gd name="connsiteX10" fmla="*/ 21771 w 229809"/>
                <a:gd name="connsiteY10" fmla="*/ 394305 h 549124"/>
                <a:gd name="connsiteX11" fmla="*/ 123371 w 229809"/>
                <a:gd name="connsiteY11" fmla="*/ 549124 h 549124"/>
                <a:gd name="connsiteX12" fmla="*/ 171752 w 229809"/>
                <a:gd name="connsiteY12" fmla="*/ 541866 h 549124"/>
                <a:gd name="connsiteX13" fmla="*/ 193524 w 229809"/>
                <a:gd name="connsiteY13" fmla="*/ 454781 h 549124"/>
                <a:gd name="connsiteX14" fmla="*/ 183847 w 229809"/>
                <a:gd name="connsiteY14" fmla="*/ 413657 h 549124"/>
                <a:gd name="connsiteX15" fmla="*/ 227390 w 229809"/>
                <a:gd name="connsiteY15" fmla="*/ 382209 h 549124"/>
                <a:gd name="connsiteX16" fmla="*/ 229809 w 229809"/>
                <a:gd name="connsiteY16" fmla="*/ 341086 h 549124"/>
                <a:gd name="connsiteX17" fmla="*/ 205619 w 229809"/>
                <a:gd name="connsiteY17" fmla="*/ 328990 h 549124"/>
                <a:gd name="connsiteX18" fmla="*/ 227390 w 229809"/>
                <a:gd name="connsiteY18" fmla="*/ 256419 h 54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29809" h="549124">
                  <a:moveTo>
                    <a:pt x="227390" y="256419"/>
                  </a:moveTo>
                  <a:lnTo>
                    <a:pt x="162076" y="229809"/>
                  </a:lnTo>
                  <a:lnTo>
                    <a:pt x="169333" y="145143"/>
                  </a:lnTo>
                  <a:lnTo>
                    <a:pt x="113695" y="116114"/>
                  </a:lnTo>
                  <a:lnTo>
                    <a:pt x="111276" y="74990"/>
                  </a:lnTo>
                  <a:lnTo>
                    <a:pt x="55638" y="24190"/>
                  </a:lnTo>
                  <a:lnTo>
                    <a:pt x="53219" y="0"/>
                  </a:lnTo>
                  <a:lnTo>
                    <a:pt x="9676" y="9676"/>
                  </a:lnTo>
                  <a:lnTo>
                    <a:pt x="0" y="137886"/>
                  </a:lnTo>
                  <a:lnTo>
                    <a:pt x="33866" y="222552"/>
                  </a:lnTo>
                  <a:lnTo>
                    <a:pt x="21771" y="394305"/>
                  </a:lnTo>
                  <a:lnTo>
                    <a:pt x="123371" y="549124"/>
                  </a:lnTo>
                  <a:lnTo>
                    <a:pt x="171752" y="541866"/>
                  </a:lnTo>
                  <a:lnTo>
                    <a:pt x="193524" y="454781"/>
                  </a:lnTo>
                  <a:lnTo>
                    <a:pt x="183847" y="413657"/>
                  </a:lnTo>
                  <a:lnTo>
                    <a:pt x="227390" y="382209"/>
                  </a:lnTo>
                  <a:lnTo>
                    <a:pt x="229809" y="341086"/>
                  </a:lnTo>
                  <a:lnTo>
                    <a:pt x="205619" y="328990"/>
                  </a:lnTo>
                  <a:lnTo>
                    <a:pt x="227390" y="256419"/>
                  </a:lnTo>
                  <a:close/>
                </a:path>
              </a:pathLst>
            </a:custGeom>
            <a:solidFill>
              <a:srgbClr val="FFFF00">
                <a:alpha val="40000"/>
              </a:srgbClr>
            </a:solidFill>
            <a:ln w="190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27" name="Freeform 26"/>
            <p:cNvSpPr/>
            <p:nvPr/>
          </p:nvSpPr>
          <p:spPr>
            <a:xfrm>
              <a:off x="820057" y="5077581"/>
              <a:ext cx="885372" cy="861181"/>
            </a:xfrm>
            <a:custGeom>
              <a:avLst/>
              <a:gdLst>
                <a:gd name="connsiteX0" fmla="*/ 885372 w 885372"/>
                <a:gd name="connsiteY0" fmla="*/ 43543 h 861181"/>
                <a:gd name="connsiteX1" fmla="*/ 836991 w 885372"/>
                <a:gd name="connsiteY1" fmla="*/ 29029 h 861181"/>
                <a:gd name="connsiteX2" fmla="*/ 810381 w 885372"/>
                <a:gd name="connsiteY2" fmla="*/ 48381 h 861181"/>
                <a:gd name="connsiteX3" fmla="*/ 800705 w 885372"/>
                <a:gd name="connsiteY3" fmla="*/ 0 h 861181"/>
                <a:gd name="connsiteX4" fmla="*/ 718457 w 885372"/>
                <a:gd name="connsiteY4" fmla="*/ 29029 h 861181"/>
                <a:gd name="connsiteX5" fmla="*/ 728133 w 885372"/>
                <a:gd name="connsiteY5" fmla="*/ 82248 h 861181"/>
                <a:gd name="connsiteX6" fmla="*/ 703943 w 885372"/>
                <a:gd name="connsiteY6" fmla="*/ 91924 h 861181"/>
                <a:gd name="connsiteX7" fmla="*/ 728133 w 885372"/>
                <a:gd name="connsiteY7" fmla="*/ 128209 h 861181"/>
                <a:gd name="connsiteX8" fmla="*/ 687010 w 885372"/>
                <a:gd name="connsiteY8" fmla="*/ 152400 h 861181"/>
                <a:gd name="connsiteX9" fmla="*/ 655562 w 885372"/>
                <a:gd name="connsiteY9" fmla="*/ 152400 h 861181"/>
                <a:gd name="connsiteX10" fmla="*/ 599924 w 885372"/>
                <a:gd name="connsiteY10" fmla="*/ 188686 h 861181"/>
                <a:gd name="connsiteX11" fmla="*/ 486229 w 885372"/>
                <a:gd name="connsiteY11" fmla="*/ 169333 h 861181"/>
                <a:gd name="connsiteX12" fmla="*/ 449943 w 885372"/>
                <a:gd name="connsiteY12" fmla="*/ 113695 h 861181"/>
                <a:gd name="connsiteX13" fmla="*/ 454781 w 885372"/>
                <a:gd name="connsiteY13" fmla="*/ 79829 h 861181"/>
                <a:gd name="connsiteX14" fmla="*/ 374953 w 885372"/>
                <a:gd name="connsiteY14" fmla="*/ 116114 h 861181"/>
                <a:gd name="connsiteX15" fmla="*/ 348343 w 885372"/>
                <a:gd name="connsiteY15" fmla="*/ 99181 h 861181"/>
                <a:gd name="connsiteX16" fmla="*/ 331410 w 885372"/>
                <a:gd name="connsiteY16" fmla="*/ 101600 h 861181"/>
                <a:gd name="connsiteX17" fmla="*/ 328991 w 885372"/>
                <a:gd name="connsiteY17" fmla="*/ 135467 h 861181"/>
                <a:gd name="connsiteX18" fmla="*/ 295124 w 885372"/>
                <a:gd name="connsiteY18" fmla="*/ 137886 h 861181"/>
                <a:gd name="connsiteX19" fmla="*/ 256419 w 885372"/>
                <a:gd name="connsiteY19" fmla="*/ 193524 h 861181"/>
                <a:gd name="connsiteX20" fmla="*/ 208038 w 885372"/>
                <a:gd name="connsiteY20" fmla="*/ 191105 h 861181"/>
                <a:gd name="connsiteX21" fmla="*/ 188686 w 885372"/>
                <a:gd name="connsiteY21" fmla="*/ 174171 h 861181"/>
                <a:gd name="connsiteX22" fmla="*/ 128210 w 885372"/>
                <a:gd name="connsiteY22" fmla="*/ 224971 h 861181"/>
                <a:gd name="connsiteX23" fmla="*/ 118533 w 885372"/>
                <a:gd name="connsiteY23" fmla="*/ 295124 h 861181"/>
                <a:gd name="connsiteX24" fmla="*/ 26610 w 885372"/>
                <a:gd name="connsiteY24" fmla="*/ 314476 h 861181"/>
                <a:gd name="connsiteX25" fmla="*/ 26610 w 885372"/>
                <a:gd name="connsiteY25" fmla="*/ 353181 h 861181"/>
                <a:gd name="connsiteX26" fmla="*/ 53219 w 885372"/>
                <a:gd name="connsiteY26" fmla="*/ 399143 h 861181"/>
                <a:gd name="connsiteX27" fmla="*/ 0 w 885372"/>
                <a:gd name="connsiteY27" fmla="*/ 488648 h 861181"/>
                <a:gd name="connsiteX28" fmla="*/ 19353 w 885372"/>
                <a:gd name="connsiteY28" fmla="*/ 566057 h 861181"/>
                <a:gd name="connsiteX29" fmla="*/ 77410 w 885372"/>
                <a:gd name="connsiteY29" fmla="*/ 566057 h 861181"/>
                <a:gd name="connsiteX30" fmla="*/ 94343 w 885372"/>
                <a:gd name="connsiteY30" fmla="*/ 612019 h 861181"/>
                <a:gd name="connsiteX31" fmla="*/ 79829 w 885372"/>
                <a:gd name="connsiteY31" fmla="*/ 653143 h 861181"/>
                <a:gd name="connsiteX32" fmla="*/ 113695 w 885372"/>
                <a:gd name="connsiteY32" fmla="*/ 699105 h 861181"/>
                <a:gd name="connsiteX33" fmla="*/ 137886 w 885372"/>
                <a:gd name="connsiteY33" fmla="*/ 706362 h 861181"/>
                <a:gd name="connsiteX34" fmla="*/ 111276 w 885372"/>
                <a:gd name="connsiteY34" fmla="*/ 771676 h 861181"/>
                <a:gd name="connsiteX35" fmla="*/ 99181 w 885372"/>
                <a:gd name="connsiteY35" fmla="*/ 861181 h 861181"/>
                <a:gd name="connsiteX36" fmla="*/ 157238 w 885372"/>
                <a:gd name="connsiteY36" fmla="*/ 849086 h 861181"/>
                <a:gd name="connsiteX37" fmla="*/ 176591 w 885372"/>
                <a:gd name="connsiteY37" fmla="*/ 822476 h 861181"/>
                <a:gd name="connsiteX38" fmla="*/ 212876 w 885372"/>
                <a:gd name="connsiteY38" fmla="*/ 856343 h 861181"/>
                <a:gd name="connsiteX39" fmla="*/ 256419 w 885372"/>
                <a:gd name="connsiteY39" fmla="*/ 832152 h 861181"/>
                <a:gd name="connsiteX40" fmla="*/ 283029 w 885372"/>
                <a:gd name="connsiteY40" fmla="*/ 836990 h 861181"/>
                <a:gd name="connsiteX41" fmla="*/ 321733 w 885372"/>
                <a:gd name="connsiteY41" fmla="*/ 817638 h 861181"/>
                <a:gd name="connsiteX42" fmla="*/ 362857 w 885372"/>
                <a:gd name="connsiteY42" fmla="*/ 827314 h 861181"/>
                <a:gd name="connsiteX43" fmla="*/ 396724 w 885372"/>
                <a:gd name="connsiteY43" fmla="*/ 817638 h 861181"/>
                <a:gd name="connsiteX44" fmla="*/ 394305 w 885372"/>
                <a:gd name="connsiteY44" fmla="*/ 771676 h 861181"/>
                <a:gd name="connsiteX45" fmla="*/ 377372 w 885372"/>
                <a:gd name="connsiteY45" fmla="*/ 745067 h 861181"/>
                <a:gd name="connsiteX46" fmla="*/ 338667 w 885372"/>
                <a:gd name="connsiteY46" fmla="*/ 735390 h 861181"/>
                <a:gd name="connsiteX47" fmla="*/ 338667 w 885372"/>
                <a:gd name="connsiteY47" fmla="*/ 701524 h 861181"/>
                <a:gd name="connsiteX48" fmla="*/ 403981 w 885372"/>
                <a:gd name="connsiteY48" fmla="*/ 689429 h 861181"/>
                <a:gd name="connsiteX49" fmla="*/ 408819 w 885372"/>
                <a:gd name="connsiteY49" fmla="*/ 657981 h 861181"/>
                <a:gd name="connsiteX50" fmla="*/ 437848 w 885372"/>
                <a:gd name="connsiteY50" fmla="*/ 643467 h 861181"/>
                <a:gd name="connsiteX51" fmla="*/ 437848 w 885372"/>
                <a:gd name="connsiteY51" fmla="*/ 604762 h 861181"/>
                <a:gd name="connsiteX52" fmla="*/ 399143 w 885372"/>
                <a:gd name="connsiteY52" fmla="*/ 585409 h 861181"/>
                <a:gd name="connsiteX53" fmla="*/ 440267 w 885372"/>
                <a:gd name="connsiteY53" fmla="*/ 563638 h 861181"/>
                <a:gd name="connsiteX54" fmla="*/ 476553 w 885372"/>
                <a:gd name="connsiteY54" fmla="*/ 575733 h 861181"/>
                <a:gd name="connsiteX55" fmla="*/ 495905 w 885372"/>
                <a:gd name="connsiteY55" fmla="*/ 558800 h 861181"/>
                <a:gd name="connsiteX56" fmla="*/ 471714 w 885372"/>
                <a:gd name="connsiteY56" fmla="*/ 488648 h 861181"/>
                <a:gd name="connsiteX57" fmla="*/ 428172 w 885372"/>
                <a:gd name="connsiteY57" fmla="*/ 457200 h 861181"/>
                <a:gd name="connsiteX58" fmla="*/ 447524 w 885372"/>
                <a:gd name="connsiteY58" fmla="*/ 411238 h 861181"/>
                <a:gd name="connsiteX59" fmla="*/ 478972 w 885372"/>
                <a:gd name="connsiteY59" fmla="*/ 452362 h 861181"/>
                <a:gd name="connsiteX60" fmla="*/ 510419 w 885372"/>
                <a:gd name="connsiteY60" fmla="*/ 437848 h 861181"/>
                <a:gd name="connsiteX61" fmla="*/ 508000 w 885372"/>
                <a:gd name="connsiteY61" fmla="*/ 411238 h 861181"/>
                <a:gd name="connsiteX62" fmla="*/ 563638 w 885372"/>
                <a:gd name="connsiteY62" fmla="*/ 382209 h 861181"/>
                <a:gd name="connsiteX63" fmla="*/ 578153 w 885372"/>
                <a:gd name="connsiteY63" fmla="*/ 365276 h 861181"/>
                <a:gd name="connsiteX64" fmla="*/ 612019 w 885372"/>
                <a:gd name="connsiteY64" fmla="*/ 396724 h 861181"/>
                <a:gd name="connsiteX65" fmla="*/ 628953 w 885372"/>
                <a:gd name="connsiteY65" fmla="*/ 384629 h 861181"/>
                <a:gd name="connsiteX66" fmla="*/ 657981 w 885372"/>
                <a:gd name="connsiteY66" fmla="*/ 418495 h 861181"/>
                <a:gd name="connsiteX67" fmla="*/ 703943 w 885372"/>
                <a:gd name="connsiteY67" fmla="*/ 379790 h 861181"/>
                <a:gd name="connsiteX68" fmla="*/ 684591 w 885372"/>
                <a:gd name="connsiteY68" fmla="*/ 309638 h 861181"/>
                <a:gd name="connsiteX69" fmla="*/ 749905 w 885372"/>
                <a:gd name="connsiteY69" fmla="*/ 263676 h 861181"/>
                <a:gd name="connsiteX70" fmla="*/ 754743 w 885372"/>
                <a:gd name="connsiteY70" fmla="*/ 164495 h 861181"/>
                <a:gd name="connsiteX71" fmla="*/ 815219 w 885372"/>
                <a:gd name="connsiteY71" fmla="*/ 164495 h 861181"/>
                <a:gd name="connsiteX72" fmla="*/ 873276 w 885372"/>
                <a:gd name="connsiteY72" fmla="*/ 120952 h 861181"/>
                <a:gd name="connsiteX73" fmla="*/ 885372 w 885372"/>
                <a:gd name="connsiteY73" fmla="*/ 43543 h 861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885372" h="861181">
                  <a:moveTo>
                    <a:pt x="885372" y="43543"/>
                  </a:moveTo>
                  <a:lnTo>
                    <a:pt x="836991" y="29029"/>
                  </a:lnTo>
                  <a:lnTo>
                    <a:pt x="810381" y="48381"/>
                  </a:lnTo>
                  <a:lnTo>
                    <a:pt x="800705" y="0"/>
                  </a:lnTo>
                  <a:lnTo>
                    <a:pt x="718457" y="29029"/>
                  </a:lnTo>
                  <a:lnTo>
                    <a:pt x="728133" y="82248"/>
                  </a:lnTo>
                  <a:lnTo>
                    <a:pt x="703943" y="91924"/>
                  </a:lnTo>
                  <a:lnTo>
                    <a:pt x="728133" y="128209"/>
                  </a:lnTo>
                  <a:lnTo>
                    <a:pt x="687010" y="152400"/>
                  </a:lnTo>
                  <a:lnTo>
                    <a:pt x="655562" y="152400"/>
                  </a:lnTo>
                  <a:lnTo>
                    <a:pt x="599924" y="188686"/>
                  </a:lnTo>
                  <a:lnTo>
                    <a:pt x="486229" y="169333"/>
                  </a:lnTo>
                  <a:lnTo>
                    <a:pt x="449943" y="113695"/>
                  </a:lnTo>
                  <a:lnTo>
                    <a:pt x="454781" y="79829"/>
                  </a:lnTo>
                  <a:lnTo>
                    <a:pt x="374953" y="116114"/>
                  </a:lnTo>
                  <a:lnTo>
                    <a:pt x="348343" y="99181"/>
                  </a:lnTo>
                  <a:lnTo>
                    <a:pt x="331410" y="101600"/>
                  </a:lnTo>
                  <a:lnTo>
                    <a:pt x="328991" y="135467"/>
                  </a:lnTo>
                  <a:lnTo>
                    <a:pt x="295124" y="137886"/>
                  </a:lnTo>
                  <a:lnTo>
                    <a:pt x="256419" y="193524"/>
                  </a:lnTo>
                  <a:lnTo>
                    <a:pt x="208038" y="191105"/>
                  </a:lnTo>
                  <a:lnTo>
                    <a:pt x="188686" y="174171"/>
                  </a:lnTo>
                  <a:lnTo>
                    <a:pt x="128210" y="224971"/>
                  </a:lnTo>
                  <a:lnTo>
                    <a:pt x="118533" y="295124"/>
                  </a:lnTo>
                  <a:lnTo>
                    <a:pt x="26610" y="314476"/>
                  </a:lnTo>
                  <a:lnTo>
                    <a:pt x="26610" y="353181"/>
                  </a:lnTo>
                  <a:lnTo>
                    <a:pt x="53219" y="399143"/>
                  </a:lnTo>
                  <a:lnTo>
                    <a:pt x="0" y="488648"/>
                  </a:lnTo>
                  <a:lnTo>
                    <a:pt x="19353" y="566057"/>
                  </a:lnTo>
                  <a:lnTo>
                    <a:pt x="77410" y="566057"/>
                  </a:lnTo>
                  <a:lnTo>
                    <a:pt x="94343" y="612019"/>
                  </a:lnTo>
                  <a:lnTo>
                    <a:pt x="79829" y="653143"/>
                  </a:lnTo>
                  <a:lnTo>
                    <a:pt x="113695" y="699105"/>
                  </a:lnTo>
                  <a:lnTo>
                    <a:pt x="137886" y="706362"/>
                  </a:lnTo>
                  <a:lnTo>
                    <a:pt x="111276" y="771676"/>
                  </a:lnTo>
                  <a:lnTo>
                    <a:pt x="99181" y="861181"/>
                  </a:lnTo>
                  <a:lnTo>
                    <a:pt x="157238" y="849086"/>
                  </a:lnTo>
                  <a:lnTo>
                    <a:pt x="176591" y="822476"/>
                  </a:lnTo>
                  <a:lnTo>
                    <a:pt x="212876" y="856343"/>
                  </a:lnTo>
                  <a:lnTo>
                    <a:pt x="256419" y="832152"/>
                  </a:lnTo>
                  <a:lnTo>
                    <a:pt x="283029" y="836990"/>
                  </a:lnTo>
                  <a:lnTo>
                    <a:pt x="321733" y="817638"/>
                  </a:lnTo>
                  <a:lnTo>
                    <a:pt x="362857" y="827314"/>
                  </a:lnTo>
                  <a:lnTo>
                    <a:pt x="396724" y="817638"/>
                  </a:lnTo>
                  <a:lnTo>
                    <a:pt x="394305" y="771676"/>
                  </a:lnTo>
                  <a:lnTo>
                    <a:pt x="377372" y="745067"/>
                  </a:lnTo>
                  <a:lnTo>
                    <a:pt x="338667" y="735390"/>
                  </a:lnTo>
                  <a:lnTo>
                    <a:pt x="338667" y="701524"/>
                  </a:lnTo>
                  <a:lnTo>
                    <a:pt x="403981" y="689429"/>
                  </a:lnTo>
                  <a:lnTo>
                    <a:pt x="408819" y="657981"/>
                  </a:lnTo>
                  <a:lnTo>
                    <a:pt x="437848" y="643467"/>
                  </a:lnTo>
                  <a:lnTo>
                    <a:pt x="437848" y="604762"/>
                  </a:lnTo>
                  <a:lnTo>
                    <a:pt x="399143" y="585409"/>
                  </a:lnTo>
                  <a:lnTo>
                    <a:pt x="440267" y="563638"/>
                  </a:lnTo>
                  <a:lnTo>
                    <a:pt x="476553" y="575733"/>
                  </a:lnTo>
                  <a:lnTo>
                    <a:pt x="495905" y="558800"/>
                  </a:lnTo>
                  <a:lnTo>
                    <a:pt x="471714" y="488648"/>
                  </a:lnTo>
                  <a:lnTo>
                    <a:pt x="428172" y="457200"/>
                  </a:lnTo>
                  <a:lnTo>
                    <a:pt x="447524" y="411238"/>
                  </a:lnTo>
                  <a:lnTo>
                    <a:pt x="478972" y="452362"/>
                  </a:lnTo>
                  <a:lnTo>
                    <a:pt x="510419" y="437848"/>
                  </a:lnTo>
                  <a:lnTo>
                    <a:pt x="508000" y="411238"/>
                  </a:lnTo>
                  <a:lnTo>
                    <a:pt x="563638" y="382209"/>
                  </a:lnTo>
                  <a:lnTo>
                    <a:pt x="578153" y="365276"/>
                  </a:lnTo>
                  <a:lnTo>
                    <a:pt x="612019" y="396724"/>
                  </a:lnTo>
                  <a:lnTo>
                    <a:pt x="628953" y="384629"/>
                  </a:lnTo>
                  <a:lnTo>
                    <a:pt x="657981" y="418495"/>
                  </a:lnTo>
                  <a:lnTo>
                    <a:pt x="703943" y="379790"/>
                  </a:lnTo>
                  <a:lnTo>
                    <a:pt x="684591" y="309638"/>
                  </a:lnTo>
                  <a:lnTo>
                    <a:pt x="749905" y="263676"/>
                  </a:lnTo>
                  <a:lnTo>
                    <a:pt x="754743" y="164495"/>
                  </a:lnTo>
                  <a:lnTo>
                    <a:pt x="815219" y="164495"/>
                  </a:lnTo>
                  <a:lnTo>
                    <a:pt x="873276" y="120952"/>
                  </a:lnTo>
                  <a:lnTo>
                    <a:pt x="885372" y="43543"/>
                  </a:lnTo>
                  <a:close/>
                </a:path>
              </a:pathLst>
            </a:custGeom>
            <a:solidFill>
              <a:srgbClr val="66FF33">
                <a:alpha val="40000"/>
              </a:srgbClr>
            </a:solidFill>
            <a:ln w="19050">
              <a:solidFill>
                <a:srgbClr val="66FF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>
              <a:off x="409787" y="2959947"/>
              <a:ext cx="1290320" cy="1913466"/>
            </a:xfrm>
            <a:custGeom>
              <a:avLst/>
              <a:gdLst>
                <a:gd name="connsiteX0" fmla="*/ 1242906 w 1290320"/>
                <a:gd name="connsiteY0" fmla="*/ 40640 h 1913466"/>
                <a:gd name="connsiteX1" fmla="*/ 1185333 w 1290320"/>
                <a:gd name="connsiteY1" fmla="*/ 37253 h 1913466"/>
                <a:gd name="connsiteX2" fmla="*/ 1151466 w 1290320"/>
                <a:gd name="connsiteY2" fmla="*/ 0 h 1913466"/>
                <a:gd name="connsiteX3" fmla="*/ 1060026 w 1290320"/>
                <a:gd name="connsiteY3" fmla="*/ 54186 h 1913466"/>
                <a:gd name="connsiteX4" fmla="*/ 1076960 w 1290320"/>
                <a:gd name="connsiteY4" fmla="*/ 88053 h 1913466"/>
                <a:gd name="connsiteX5" fmla="*/ 1056640 w 1290320"/>
                <a:gd name="connsiteY5" fmla="*/ 135466 h 1913466"/>
                <a:gd name="connsiteX6" fmla="*/ 1009226 w 1290320"/>
                <a:gd name="connsiteY6" fmla="*/ 176106 h 1913466"/>
                <a:gd name="connsiteX7" fmla="*/ 1009226 w 1290320"/>
                <a:gd name="connsiteY7" fmla="*/ 216746 h 1913466"/>
                <a:gd name="connsiteX8" fmla="*/ 883920 w 1290320"/>
                <a:gd name="connsiteY8" fmla="*/ 216746 h 1913466"/>
                <a:gd name="connsiteX9" fmla="*/ 883920 w 1290320"/>
                <a:gd name="connsiteY9" fmla="*/ 260773 h 1913466"/>
                <a:gd name="connsiteX10" fmla="*/ 819573 w 1290320"/>
                <a:gd name="connsiteY10" fmla="*/ 264160 h 1913466"/>
                <a:gd name="connsiteX11" fmla="*/ 778933 w 1290320"/>
                <a:gd name="connsiteY11" fmla="*/ 287866 h 1913466"/>
                <a:gd name="connsiteX12" fmla="*/ 775546 w 1290320"/>
                <a:gd name="connsiteY12" fmla="*/ 338666 h 1913466"/>
                <a:gd name="connsiteX13" fmla="*/ 792480 w 1290320"/>
                <a:gd name="connsiteY13" fmla="*/ 365760 h 1913466"/>
                <a:gd name="connsiteX14" fmla="*/ 765386 w 1290320"/>
                <a:gd name="connsiteY14" fmla="*/ 399626 h 1913466"/>
                <a:gd name="connsiteX15" fmla="*/ 707813 w 1290320"/>
                <a:gd name="connsiteY15" fmla="*/ 382693 h 1913466"/>
                <a:gd name="connsiteX16" fmla="*/ 677333 w 1290320"/>
                <a:gd name="connsiteY16" fmla="*/ 386080 h 1913466"/>
                <a:gd name="connsiteX17" fmla="*/ 640080 w 1290320"/>
                <a:gd name="connsiteY17" fmla="*/ 443653 h 1913466"/>
                <a:gd name="connsiteX18" fmla="*/ 565573 w 1290320"/>
                <a:gd name="connsiteY18" fmla="*/ 470746 h 1913466"/>
                <a:gd name="connsiteX19" fmla="*/ 579120 w 1290320"/>
                <a:gd name="connsiteY19" fmla="*/ 562186 h 1913466"/>
                <a:gd name="connsiteX20" fmla="*/ 541866 w 1290320"/>
                <a:gd name="connsiteY20" fmla="*/ 568960 h 1913466"/>
                <a:gd name="connsiteX21" fmla="*/ 511386 w 1290320"/>
                <a:gd name="connsiteY21" fmla="*/ 670560 h 1913466"/>
                <a:gd name="connsiteX22" fmla="*/ 548640 w 1290320"/>
                <a:gd name="connsiteY22" fmla="*/ 690880 h 1913466"/>
                <a:gd name="connsiteX23" fmla="*/ 545253 w 1290320"/>
                <a:gd name="connsiteY23" fmla="*/ 714586 h 1913466"/>
                <a:gd name="connsiteX24" fmla="*/ 470746 w 1290320"/>
                <a:gd name="connsiteY24" fmla="*/ 731520 h 1913466"/>
                <a:gd name="connsiteX25" fmla="*/ 480906 w 1290320"/>
                <a:gd name="connsiteY25" fmla="*/ 778933 h 1913466"/>
                <a:gd name="connsiteX26" fmla="*/ 457200 w 1290320"/>
                <a:gd name="connsiteY26" fmla="*/ 799253 h 1913466"/>
                <a:gd name="connsiteX27" fmla="*/ 460586 w 1290320"/>
                <a:gd name="connsiteY27" fmla="*/ 836506 h 1913466"/>
                <a:gd name="connsiteX28" fmla="*/ 430106 w 1290320"/>
                <a:gd name="connsiteY28" fmla="*/ 887306 h 1913466"/>
                <a:gd name="connsiteX29" fmla="*/ 369146 w 1290320"/>
                <a:gd name="connsiteY29" fmla="*/ 880533 h 1913466"/>
                <a:gd name="connsiteX30" fmla="*/ 348826 w 1290320"/>
                <a:gd name="connsiteY30" fmla="*/ 897466 h 1913466"/>
                <a:gd name="connsiteX31" fmla="*/ 335280 w 1290320"/>
                <a:gd name="connsiteY31" fmla="*/ 873760 h 1913466"/>
                <a:gd name="connsiteX32" fmla="*/ 294640 w 1290320"/>
                <a:gd name="connsiteY32" fmla="*/ 904240 h 1913466"/>
                <a:gd name="connsiteX33" fmla="*/ 254000 w 1290320"/>
                <a:gd name="connsiteY33" fmla="*/ 904240 h 1913466"/>
                <a:gd name="connsiteX34" fmla="*/ 233680 w 1290320"/>
                <a:gd name="connsiteY34" fmla="*/ 873760 h 1913466"/>
                <a:gd name="connsiteX35" fmla="*/ 193040 w 1290320"/>
                <a:gd name="connsiteY35" fmla="*/ 883920 h 1913466"/>
                <a:gd name="connsiteX36" fmla="*/ 172720 w 1290320"/>
                <a:gd name="connsiteY36" fmla="*/ 924560 h 1913466"/>
                <a:gd name="connsiteX37" fmla="*/ 128693 w 1290320"/>
                <a:gd name="connsiteY37" fmla="*/ 927946 h 1913466"/>
                <a:gd name="connsiteX38" fmla="*/ 84666 w 1290320"/>
                <a:gd name="connsiteY38" fmla="*/ 975360 h 1913466"/>
                <a:gd name="connsiteX39" fmla="*/ 74506 w 1290320"/>
                <a:gd name="connsiteY39" fmla="*/ 1036320 h 1913466"/>
                <a:gd name="connsiteX40" fmla="*/ 60960 w 1290320"/>
                <a:gd name="connsiteY40" fmla="*/ 1083733 h 1913466"/>
                <a:gd name="connsiteX41" fmla="*/ 98213 w 1290320"/>
                <a:gd name="connsiteY41" fmla="*/ 1120986 h 1913466"/>
                <a:gd name="connsiteX42" fmla="*/ 155786 w 1290320"/>
                <a:gd name="connsiteY42" fmla="*/ 1198880 h 1913466"/>
                <a:gd name="connsiteX43" fmla="*/ 179493 w 1290320"/>
                <a:gd name="connsiteY43" fmla="*/ 1330960 h 1913466"/>
                <a:gd name="connsiteX44" fmla="*/ 206586 w 1290320"/>
                <a:gd name="connsiteY44" fmla="*/ 1344506 h 1913466"/>
                <a:gd name="connsiteX45" fmla="*/ 179493 w 1290320"/>
                <a:gd name="connsiteY45" fmla="*/ 1391920 h 1913466"/>
                <a:gd name="connsiteX46" fmla="*/ 182880 w 1290320"/>
                <a:gd name="connsiteY46" fmla="*/ 1419013 h 1913466"/>
                <a:gd name="connsiteX47" fmla="*/ 135466 w 1290320"/>
                <a:gd name="connsiteY47" fmla="*/ 1425786 h 1913466"/>
                <a:gd name="connsiteX48" fmla="*/ 88053 w 1290320"/>
                <a:gd name="connsiteY48" fmla="*/ 1490133 h 1913466"/>
                <a:gd name="connsiteX49" fmla="*/ 94826 w 1290320"/>
                <a:gd name="connsiteY49" fmla="*/ 1537546 h 1913466"/>
                <a:gd name="connsiteX50" fmla="*/ 57573 w 1290320"/>
                <a:gd name="connsiteY50" fmla="*/ 1571413 h 1913466"/>
                <a:gd name="connsiteX51" fmla="*/ 64346 w 1290320"/>
                <a:gd name="connsiteY51" fmla="*/ 1618826 h 1913466"/>
                <a:gd name="connsiteX52" fmla="*/ 33866 w 1290320"/>
                <a:gd name="connsiteY52" fmla="*/ 1673013 h 1913466"/>
                <a:gd name="connsiteX53" fmla="*/ 10160 w 1290320"/>
                <a:gd name="connsiteY53" fmla="*/ 1720426 h 1913466"/>
                <a:gd name="connsiteX54" fmla="*/ 23706 w 1290320"/>
                <a:gd name="connsiteY54" fmla="*/ 1761066 h 1913466"/>
                <a:gd name="connsiteX55" fmla="*/ 0 w 1290320"/>
                <a:gd name="connsiteY55" fmla="*/ 1825413 h 1913466"/>
                <a:gd name="connsiteX56" fmla="*/ 20320 w 1290320"/>
                <a:gd name="connsiteY56" fmla="*/ 1849120 h 1913466"/>
                <a:gd name="connsiteX57" fmla="*/ 57573 w 1290320"/>
                <a:gd name="connsiteY57" fmla="*/ 1852506 h 1913466"/>
                <a:gd name="connsiteX58" fmla="*/ 33866 w 1290320"/>
                <a:gd name="connsiteY58" fmla="*/ 1896533 h 1913466"/>
                <a:gd name="connsiteX59" fmla="*/ 762000 w 1290320"/>
                <a:gd name="connsiteY59" fmla="*/ 1913466 h 1913466"/>
                <a:gd name="connsiteX60" fmla="*/ 758613 w 1290320"/>
                <a:gd name="connsiteY60" fmla="*/ 1866053 h 1913466"/>
                <a:gd name="connsiteX61" fmla="*/ 670560 w 1290320"/>
                <a:gd name="connsiteY61" fmla="*/ 1862666 h 1913466"/>
                <a:gd name="connsiteX62" fmla="*/ 643466 w 1290320"/>
                <a:gd name="connsiteY62" fmla="*/ 1825413 h 1913466"/>
                <a:gd name="connsiteX63" fmla="*/ 670560 w 1290320"/>
                <a:gd name="connsiteY63" fmla="*/ 1754293 h 1913466"/>
                <a:gd name="connsiteX64" fmla="*/ 633306 w 1290320"/>
                <a:gd name="connsiteY64" fmla="*/ 1723813 h 1913466"/>
                <a:gd name="connsiteX65" fmla="*/ 650240 w 1290320"/>
                <a:gd name="connsiteY65" fmla="*/ 1652693 h 1913466"/>
                <a:gd name="connsiteX66" fmla="*/ 623146 w 1290320"/>
                <a:gd name="connsiteY66" fmla="*/ 1622213 h 1913466"/>
                <a:gd name="connsiteX67" fmla="*/ 643466 w 1290320"/>
                <a:gd name="connsiteY67" fmla="*/ 1571413 h 1913466"/>
                <a:gd name="connsiteX68" fmla="*/ 670560 w 1290320"/>
                <a:gd name="connsiteY68" fmla="*/ 1483360 h 1913466"/>
                <a:gd name="connsiteX69" fmla="*/ 697653 w 1290320"/>
                <a:gd name="connsiteY69" fmla="*/ 1486746 h 1913466"/>
                <a:gd name="connsiteX70" fmla="*/ 724746 w 1290320"/>
                <a:gd name="connsiteY70" fmla="*/ 1419013 h 1913466"/>
                <a:gd name="connsiteX71" fmla="*/ 711200 w 1290320"/>
                <a:gd name="connsiteY71" fmla="*/ 1368213 h 1913466"/>
                <a:gd name="connsiteX72" fmla="*/ 707813 w 1290320"/>
                <a:gd name="connsiteY72" fmla="*/ 1327573 h 1913466"/>
                <a:gd name="connsiteX73" fmla="*/ 701040 w 1290320"/>
                <a:gd name="connsiteY73" fmla="*/ 1283546 h 1913466"/>
                <a:gd name="connsiteX74" fmla="*/ 772160 w 1290320"/>
                <a:gd name="connsiteY74" fmla="*/ 1229360 h 1913466"/>
                <a:gd name="connsiteX75" fmla="*/ 762000 w 1290320"/>
                <a:gd name="connsiteY75" fmla="*/ 1185333 h 1913466"/>
                <a:gd name="connsiteX76" fmla="*/ 748453 w 1290320"/>
                <a:gd name="connsiteY76" fmla="*/ 1181946 h 1913466"/>
                <a:gd name="connsiteX77" fmla="*/ 701040 w 1290320"/>
                <a:gd name="connsiteY77" fmla="*/ 1093893 h 1913466"/>
                <a:gd name="connsiteX78" fmla="*/ 724746 w 1290320"/>
                <a:gd name="connsiteY78" fmla="*/ 1080346 h 1913466"/>
                <a:gd name="connsiteX79" fmla="*/ 694266 w 1290320"/>
                <a:gd name="connsiteY79" fmla="*/ 1032933 h 1913466"/>
                <a:gd name="connsiteX80" fmla="*/ 714586 w 1290320"/>
                <a:gd name="connsiteY80" fmla="*/ 1019386 h 1913466"/>
                <a:gd name="connsiteX81" fmla="*/ 755226 w 1290320"/>
                <a:gd name="connsiteY81" fmla="*/ 1009226 h 1913466"/>
                <a:gd name="connsiteX82" fmla="*/ 762000 w 1290320"/>
                <a:gd name="connsiteY82" fmla="*/ 992293 h 1913466"/>
                <a:gd name="connsiteX83" fmla="*/ 819573 w 1290320"/>
                <a:gd name="connsiteY83" fmla="*/ 958426 h 1913466"/>
                <a:gd name="connsiteX84" fmla="*/ 856826 w 1290320"/>
                <a:gd name="connsiteY84" fmla="*/ 938106 h 1913466"/>
                <a:gd name="connsiteX85" fmla="*/ 880533 w 1290320"/>
                <a:gd name="connsiteY85" fmla="*/ 866986 h 1913466"/>
                <a:gd name="connsiteX86" fmla="*/ 924560 w 1290320"/>
                <a:gd name="connsiteY86" fmla="*/ 860213 h 1913466"/>
                <a:gd name="connsiteX87" fmla="*/ 948266 w 1290320"/>
                <a:gd name="connsiteY87" fmla="*/ 853440 h 1913466"/>
                <a:gd name="connsiteX88" fmla="*/ 951653 w 1290320"/>
                <a:gd name="connsiteY88" fmla="*/ 836506 h 1913466"/>
                <a:gd name="connsiteX89" fmla="*/ 1016000 w 1290320"/>
                <a:gd name="connsiteY89" fmla="*/ 846666 h 1913466"/>
                <a:gd name="connsiteX90" fmla="*/ 1022773 w 1290320"/>
                <a:gd name="connsiteY90" fmla="*/ 833120 h 1913466"/>
                <a:gd name="connsiteX91" fmla="*/ 1080346 w 1290320"/>
                <a:gd name="connsiteY91" fmla="*/ 839893 h 1913466"/>
                <a:gd name="connsiteX92" fmla="*/ 1144693 w 1290320"/>
                <a:gd name="connsiteY92" fmla="*/ 751840 h 1913466"/>
                <a:gd name="connsiteX93" fmla="*/ 1151466 w 1290320"/>
                <a:gd name="connsiteY93" fmla="*/ 697653 h 1913466"/>
                <a:gd name="connsiteX94" fmla="*/ 1120986 w 1290320"/>
                <a:gd name="connsiteY94" fmla="*/ 694266 h 1913466"/>
                <a:gd name="connsiteX95" fmla="*/ 1185333 w 1290320"/>
                <a:gd name="connsiteY95" fmla="*/ 640080 h 1913466"/>
                <a:gd name="connsiteX96" fmla="*/ 1158240 w 1290320"/>
                <a:gd name="connsiteY96" fmla="*/ 619760 h 1913466"/>
                <a:gd name="connsiteX97" fmla="*/ 1171786 w 1290320"/>
                <a:gd name="connsiteY97" fmla="*/ 592666 h 1913466"/>
                <a:gd name="connsiteX98" fmla="*/ 1232746 w 1290320"/>
                <a:gd name="connsiteY98" fmla="*/ 596053 h 1913466"/>
                <a:gd name="connsiteX99" fmla="*/ 1232746 w 1290320"/>
                <a:gd name="connsiteY99" fmla="*/ 562186 h 1913466"/>
                <a:gd name="connsiteX100" fmla="*/ 1154853 w 1290320"/>
                <a:gd name="connsiteY100" fmla="*/ 477520 h 1913466"/>
                <a:gd name="connsiteX101" fmla="*/ 1148080 w 1290320"/>
                <a:gd name="connsiteY101" fmla="*/ 433493 h 1913466"/>
                <a:gd name="connsiteX102" fmla="*/ 1171786 w 1290320"/>
                <a:gd name="connsiteY102" fmla="*/ 413173 h 1913466"/>
                <a:gd name="connsiteX103" fmla="*/ 1144693 w 1290320"/>
                <a:gd name="connsiteY103" fmla="*/ 389466 h 1913466"/>
                <a:gd name="connsiteX104" fmla="*/ 1131146 w 1290320"/>
                <a:gd name="connsiteY104" fmla="*/ 352213 h 1913466"/>
                <a:gd name="connsiteX105" fmla="*/ 1171786 w 1290320"/>
                <a:gd name="connsiteY105" fmla="*/ 308186 h 1913466"/>
                <a:gd name="connsiteX106" fmla="*/ 1171786 w 1290320"/>
                <a:gd name="connsiteY106" fmla="*/ 267546 h 1913466"/>
                <a:gd name="connsiteX107" fmla="*/ 1154853 w 1290320"/>
                <a:gd name="connsiteY107" fmla="*/ 260773 h 1913466"/>
                <a:gd name="connsiteX108" fmla="*/ 1171786 w 1290320"/>
                <a:gd name="connsiteY108" fmla="*/ 240453 h 1913466"/>
                <a:gd name="connsiteX109" fmla="*/ 1195493 w 1290320"/>
                <a:gd name="connsiteY109" fmla="*/ 254000 h 1913466"/>
                <a:gd name="connsiteX110" fmla="*/ 1205653 w 1290320"/>
                <a:gd name="connsiteY110" fmla="*/ 186266 h 1913466"/>
                <a:gd name="connsiteX111" fmla="*/ 1259840 w 1290320"/>
                <a:gd name="connsiteY111" fmla="*/ 152400 h 1913466"/>
                <a:gd name="connsiteX112" fmla="*/ 1290320 w 1290320"/>
                <a:gd name="connsiteY112" fmla="*/ 152400 h 1913466"/>
                <a:gd name="connsiteX113" fmla="*/ 1242906 w 1290320"/>
                <a:gd name="connsiteY113" fmla="*/ 40640 h 191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1290320" h="1913466">
                  <a:moveTo>
                    <a:pt x="1242906" y="40640"/>
                  </a:moveTo>
                  <a:lnTo>
                    <a:pt x="1185333" y="37253"/>
                  </a:lnTo>
                  <a:lnTo>
                    <a:pt x="1151466" y="0"/>
                  </a:lnTo>
                  <a:lnTo>
                    <a:pt x="1060026" y="54186"/>
                  </a:lnTo>
                  <a:lnTo>
                    <a:pt x="1076960" y="88053"/>
                  </a:lnTo>
                  <a:lnTo>
                    <a:pt x="1056640" y="135466"/>
                  </a:lnTo>
                  <a:lnTo>
                    <a:pt x="1009226" y="176106"/>
                  </a:lnTo>
                  <a:lnTo>
                    <a:pt x="1009226" y="216746"/>
                  </a:lnTo>
                  <a:lnTo>
                    <a:pt x="883920" y="216746"/>
                  </a:lnTo>
                  <a:lnTo>
                    <a:pt x="883920" y="260773"/>
                  </a:lnTo>
                  <a:lnTo>
                    <a:pt x="819573" y="264160"/>
                  </a:lnTo>
                  <a:lnTo>
                    <a:pt x="778933" y="287866"/>
                  </a:lnTo>
                  <a:lnTo>
                    <a:pt x="775546" y="338666"/>
                  </a:lnTo>
                  <a:lnTo>
                    <a:pt x="792480" y="365760"/>
                  </a:lnTo>
                  <a:lnTo>
                    <a:pt x="765386" y="399626"/>
                  </a:lnTo>
                  <a:lnTo>
                    <a:pt x="707813" y="382693"/>
                  </a:lnTo>
                  <a:lnTo>
                    <a:pt x="677333" y="386080"/>
                  </a:lnTo>
                  <a:lnTo>
                    <a:pt x="640080" y="443653"/>
                  </a:lnTo>
                  <a:lnTo>
                    <a:pt x="565573" y="470746"/>
                  </a:lnTo>
                  <a:lnTo>
                    <a:pt x="579120" y="562186"/>
                  </a:lnTo>
                  <a:lnTo>
                    <a:pt x="541866" y="568960"/>
                  </a:lnTo>
                  <a:lnTo>
                    <a:pt x="511386" y="670560"/>
                  </a:lnTo>
                  <a:lnTo>
                    <a:pt x="548640" y="690880"/>
                  </a:lnTo>
                  <a:lnTo>
                    <a:pt x="545253" y="714586"/>
                  </a:lnTo>
                  <a:lnTo>
                    <a:pt x="470746" y="731520"/>
                  </a:lnTo>
                  <a:lnTo>
                    <a:pt x="480906" y="778933"/>
                  </a:lnTo>
                  <a:lnTo>
                    <a:pt x="457200" y="799253"/>
                  </a:lnTo>
                  <a:lnTo>
                    <a:pt x="460586" y="836506"/>
                  </a:lnTo>
                  <a:lnTo>
                    <a:pt x="430106" y="887306"/>
                  </a:lnTo>
                  <a:lnTo>
                    <a:pt x="369146" y="880533"/>
                  </a:lnTo>
                  <a:lnTo>
                    <a:pt x="348826" y="897466"/>
                  </a:lnTo>
                  <a:lnTo>
                    <a:pt x="335280" y="873760"/>
                  </a:lnTo>
                  <a:lnTo>
                    <a:pt x="294640" y="904240"/>
                  </a:lnTo>
                  <a:lnTo>
                    <a:pt x="254000" y="904240"/>
                  </a:lnTo>
                  <a:lnTo>
                    <a:pt x="233680" y="873760"/>
                  </a:lnTo>
                  <a:lnTo>
                    <a:pt x="193040" y="883920"/>
                  </a:lnTo>
                  <a:lnTo>
                    <a:pt x="172720" y="924560"/>
                  </a:lnTo>
                  <a:lnTo>
                    <a:pt x="128693" y="927946"/>
                  </a:lnTo>
                  <a:lnTo>
                    <a:pt x="84666" y="975360"/>
                  </a:lnTo>
                  <a:lnTo>
                    <a:pt x="74506" y="1036320"/>
                  </a:lnTo>
                  <a:lnTo>
                    <a:pt x="60960" y="1083733"/>
                  </a:lnTo>
                  <a:lnTo>
                    <a:pt x="98213" y="1120986"/>
                  </a:lnTo>
                  <a:lnTo>
                    <a:pt x="155786" y="1198880"/>
                  </a:lnTo>
                  <a:lnTo>
                    <a:pt x="179493" y="1330960"/>
                  </a:lnTo>
                  <a:lnTo>
                    <a:pt x="206586" y="1344506"/>
                  </a:lnTo>
                  <a:lnTo>
                    <a:pt x="179493" y="1391920"/>
                  </a:lnTo>
                  <a:lnTo>
                    <a:pt x="182880" y="1419013"/>
                  </a:lnTo>
                  <a:lnTo>
                    <a:pt x="135466" y="1425786"/>
                  </a:lnTo>
                  <a:lnTo>
                    <a:pt x="88053" y="1490133"/>
                  </a:lnTo>
                  <a:lnTo>
                    <a:pt x="94826" y="1537546"/>
                  </a:lnTo>
                  <a:lnTo>
                    <a:pt x="57573" y="1571413"/>
                  </a:lnTo>
                  <a:lnTo>
                    <a:pt x="64346" y="1618826"/>
                  </a:lnTo>
                  <a:lnTo>
                    <a:pt x="33866" y="1673013"/>
                  </a:lnTo>
                  <a:lnTo>
                    <a:pt x="10160" y="1720426"/>
                  </a:lnTo>
                  <a:lnTo>
                    <a:pt x="23706" y="1761066"/>
                  </a:lnTo>
                  <a:lnTo>
                    <a:pt x="0" y="1825413"/>
                  </a:lnTo>
                  <a:lnTo>
                    <a:pt x="20320" y="1849120"/>
                  </a:lnTo>
                  <a:lnTo>
                    <a:pt x="57573" y="1852506"/>
                  </a:lnTo>
                  <a:lnTo>
                    <a:pt x="33866" y="1896533"/>
                  </a:lnTo>
                  <a:lnTo>
                    <a:pt x="762000" y="1913466"/>
                  </a:lnTo>
                  <a:lnTo>
                    <a:pt x="758613" y="1866053"/>
                  </a:lnTo>
                  <a:lnTo>
                    <a:pt x="670560" y="1862666"/>
                  </a:lnTo>
                  <a:lnTo>
                    <a:pt x="643466" y="1825413"/>
                  </a:lnTo>
                  <a:lnTo>
                    <a:pt x="670560" y="1754293"/>
                  </a:lnTo>
                  <a:lnTo>
                    <a:pt x="633306" y="1723813"/>
                  </a:lnTo>
                  <a:lnTo>
                    <a:pt x="650240" y="1652693"/>
                  </a:lnTo>
                  <a:lnTo>
                    <a:pt x="623146" y="1622213"/>
                  </a:lnTo>
                  <a:lnTo>
                    <a:pt x="643466" y="1571413"/>
                  </a:lnTo>
                  <a:lnTo>
                    <a:pt x="670560" y="1483360"/>
                  </a:lnTo>
                  <a:lnTo>
                    <a:pt x="697653" y="1486746"/>
                  </a:lnTo>
                  <a:lnTo>
                    <a:pt x="724746" y="1419013"/>
                  </a:lnTo>
                  <a:lnTo>
                    <a:pt x="711200" y="1368213"/>
                  </a:lnTo>
                  <a:lnTo>
                    <a:pt x="707813" y="1327573"/>
                  </a:lnTo>
                  <a:lnTo>
                    <a:pt x="701040" y="1283546"/>
                  </a:lnTo>
                  <a:lnTo>
                    <a:pt x="772160" y="1229360"/>
                  </a:lnTo>
                  <a:lnTo>
                    <a:pt x="762000" y="1185333"/>
                  </a:lnTo>
                  <a:lnTo>
                    <a:pt x="748453" y="1181946"/>
                  </a:lnTo>
                  <a:lnTo>
                    <a:pt x="701040" y="1093893"/>
                  </a:lnTo>
                  <a:lnTo>
                    <a:pt x="724746" y="1080346"/>
                  </a:lnTo>
                  <a:lnTo>
                    <a:pt x="694266" y="1032933"/>
                  </a:lnTo>
                  <a:lnTo>
                    <a:pt x="714586" y="1019386"/>
                  </a:lnTo>
                  <a:lnTo>
                    <a:pt x="755226" y="1009226"/>
                  </a:lnTo>
                  <a:lnTo>
                    <a:pt x="762000" y="992293"/>
                  </a:lnTo>
                  <a:lnTo>
                    <a:pt x="819573" y="958426"/>
                  </a:lnTo>
                  <a:lnTo>
                    <a:pt x="856826" y="938106"/>
                  </a:lnTo>
                  <a:lnTo>
                    <a:pt x="880533" y="866986"/>
                  </a:lnTo>
                  <a:lnTo>
                    <a:pt x="924560" y="860213"/>
                  </a:lnTo>
                  <a:lnTo>
                    <a:pt x="948266" y="853440"/>
                  </a:lnTo>
                  <a:lnTo>
                    <a:pt x="951653" y="836506"/>
                  </a:lnTo>
                  <a:lnTo>
                    <a:pt x="1016000" y="846666"/>
                  </a:lnTo>
                  <a:lnTo>
                    <a:pt x="1022773" y="833120"/>
                  </a:lnTo>
                  <a:lnTo>
                    <a:pt x="1080346" y="839893"/>
                  </a:lnTo>
                  <a:lnTo>
                    <a:pt x="1144693" y="751840"/>
                  </a:lnTo>
                  <a:lnTo>
                    <a:pt x="1151466" y="697653"/>
                  </a:lnTo>
                  <a:lnTo>
                    <a:pt x="1120986" y="694266"/>
                  </a:lnTo>
                  <a:lnTo>
                    <a:pt x="1185333" y="640080"/>
                  </a:lnTo>
                  <a:lnTo>
                    <a:pt x="1158240" y="619760"/>
                  </a:lnTo>
                  <a:lnTo>
                    <a:pt x="1171786" y="592666"/>
                  </a:lnTo>
                  <a:lnTo>
                    <a:pt x="1232746" y="596053"/>
                  </a:lnTo>
                  <a:lnTo>
                    <a:pt x="1232746" y="562186"/>
                  </a:lnTo>
                  <a:lnTo>
                    <a:pt x="1154853" y="477520"/>
                  </a:lnTo>
                  <a:lnTo>
                    <a:pt x="1148080" y="433493"/>
                  </a:lnTo>
                  <a:lnTo>
                    <a:pt x="1171786" y="413173"/>
                  </a:lnTo>
                  <a:lnTo>
                    <a:pt x="1144693" y="389466"/>
                  </a:lnTo>
                  <a:lnTo>
                    <a:pt x="1131146" y="352213"/>
                  </a:lnTo>
                  <a:lnTo>
                    <a:pt x="1171786" y="308186"/>
                  </a:lnTo>
                  <a:lnTo>
                    <a:pt x="1171786" y="267546"/>
                  </a:lnTo>
                  <a:lnTo>
                    <a:pt x="1154853" y="260773"/>
                  </a:lnTo>
                  <a:lnTo>
                    <a:pt x="1171786" y="240453"/>
                  </a:lnTo>
                  <a:lnTo>
                    <a:pt x="1195493" y="254000"/>
                  </a:lnTo>
                  <a:lnTo>
                    <a:pt x="1205653" y="186266"/>
                  </a:lnTo>
                  <a:lnTo>
                    <a:pt x="1259840" y="152400"/>
                  </a:lnTo>
                  <a:lnTo>
                    <a:pt x="1290320" y="152400"/>
                  </a:lnTo>
                  <a:lnTo>
                    <a:pt x="1242906" y="40640"/>
                  </a:lnTo>
                  <a:close/>
                </a:path>
              </a:pathLst>
            </a:custGeom>
            <a:solidFill>
              <a:srgbClr val="00FFFF">
                <a:alpha val="40000"/>
              </a:srgbClr>
            </a:solidFill>
            <a:ln w="19050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44830" y="3307080"/>
              <a:ext cx="925253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rgbClr val="FFFFFF"/>
                  </a:solidFill>
                  <a:effectLst>
                    <a:glow rad="101600">
                      <a:srgbClr val="000000">
                        <a:alpha val="60000"/>
                      </a:srgbClr>
                    </a:glow>
                  </a:effectLst>
                </a:rPr>
                <a:t>Upper</a:t>
              </a:r>
            </a:p>
            <a:p>
              <a:pPr algn="ctr"/>
              <a:r>
                <a:rPr lang="en-US" sz="1000" b="1" dirty="0" smtClean="0">
                  <a:solidFill>
                    <a:srgbClr val="FFFFFF"/>
                  </a:solidFill>
                  <a:effectLst>
                    <a:glow rad="101600">
                      <a:srgbClr val="000000">
                        <a:alpha val="60000"/>
                      </a:srgbClr>
                    </a:glow>
                  </a:effectLst>
                </a:rPr>
                <a:t>Connecticut</a:t>
              </a:r>
              <a:endParaRPr lang="en-US" sz="1000" b="1" dirty="0">
                <a:solidFill>
                  <a:srgbClr val="FFFFFF"/>
                </a:solidFill>
                <a:effectLst>
                  <a:glow rad="101600">
                    <a:srgbClr val="000000">
                      <a:alpha val="60000"/>
                    </a:srgbClr>
                  </a:glow>
                </a:effectLst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375410" y="4160520"/>
              <a:ext cx="822661" cy="246221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rgbClr val="FFFFFF"/>
                  </a:solidFill>
                  <a:effectLst>
                    <a:glow rad="101600">
                      <a:srgbClr val="000000">
                        <a:alpha val="60000"/>
                      </a:srgbClr>
                    </a:glow>
                  </a:effectLst>
                </a:rPr>
                <a:t>Merrimack</a:t>
              </a:r>
              <a:endParaRPr lang="en-US" sz="1000" b="1" dirty="0">
                <a:solidFill>
                  <a:srgbClr val="FFFFFF"/>
                </a:solidFill>
                <a:effectLst>
                  <a:glow rad="101600">
                    <a:srgbClr val="000000">
                      <a:alpha val="60000"/>
                    </a:srgbClr>
                  </a:glow>
                </a:effectLst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363980" y="5231130"/>
              <a:ext cx="667170" cy="246221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rgbClr val="FFFFFF"/>
                  </a:solidFill>
                  <a:effectLst>
                    <a:glow rad="101600">
                      <a:srgbClr val="000000">
                        <a:alpha val="60000"/>
                      </a:srgbClr>
                    </a:glow>
                  </a:effectLst>
                </a:rPr>
                <a:t>Thames</a:t>
              </a:r>
              <a:endParaRPr lang="en-US" sz="1000" b="1" dirty="0">
                <a:solidFill>
                  <a:srgbClr val="FFFFFF"/>
                </a:solidFill>
                <a:effectLst>
                  <a:glow rad="101600">
                    <a:srgbClr val="000000">
                      <a:alpha val="60000"/>
                    </a:srgbClr>
                  </a:glow>
                </a:effectLst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-53340" y="5802630"/>
              <a:ext cx="838691" cy="246221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rgbClr val="FFFFFF"/>
                  </a:solidFill>
                  <a:effectLst>
                    <a:glow rad="101600">
                      <a:srgbClr val="000000">
                        <a:alpha val="60000"/>
                      </a:srgbClr>
                    </a:glow>
                  </a:effectLst>
                </a:rPr>
                <a:t>Naugatuck</a:t>
              </a:r>
              <a:endParaRPr lang="en-US" sz="1000" b="1" dirty="0">
                <a:solidFill>
                  <a:srgbClr val="FFFFFF"/>
                </a:solidFill>
                <a:effectLst>
                  <a:glow rad="101600">
                    <a:srgbClr val="000000">
                      <a:alpha val="60000"/>
                    </a:srgbClr>
                  </a:glow>
                </a:effectLst>
              </a:endParaRPr>
            </a:p>
          </p:txBody>
        </p:sp>
        <p:grpSp>
          <p:nvGrpSpPr>
            <p:cNvPr id="33" name="Group 43"/>
            <p:cNvGrpSpPr/>
            <p:nvPr/>
          </p:nvGrpSpPr>
          <p:grpSpPr>
            <a:xfrm>
              <a:off x="93345" y="6065520"/>
              <a:ext cx="97155" cy="97155"/>
              <a:chOff x="93345" y="6065520"/>
              <a:chExt cx="97155" cy="97155"/>
            </a:xfrm>
          </p:grpSpPr>
          <p:sp>
            <p:nvSpPr>
              <p:cNvPr id="77" name="Rectangle 22"/>
              <p:cNvSpPr/>
              <p:nvPr/>
            </p:nvSpPr>
            <p:spPr>
              <a:xfrm>
                <a:off x="93345" y="6065520"/>
                <a:ext cx="97155" cy="97155"/>
              </a:xfrm>
              <a:prstGeom prst="rect">
                <a:avLst/>
              </a:prstGeom>
              <a:solidFill>
                <a:srgbClr val="00FF99"/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78" name="Group 42"/>
              <p:cNvGrpSpPr/>
              <p:nvPr/>
            </p:nvGrpSpPr>
            <p:grpSpPr>
              <a:xfrm rot="18961973">
                <a:off x="93345" y="6065520"/>
                <a:ext cx="97155" cy="97155"/>
                <a:chOff x="93345" y="6065520"/>
                <a:chExt cx="97155" cy="97155"/>
              </a:xfrm>
            </p:grpSpPr>
            <p:cxnSp>
              <p:nvCxnSpPr>
                <p:cNvPr id="79" name="Straight Connector 78"/>
                <p:cNvCxnSpPr/>
                <p:nvPr/>
              </p:nvCxnSpPr>
              <p:spPr>
                <a:xfrm>
                  <a:off x="141923" y="6065520"/>
                  <a:ext cx="0" cy="9715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Connector 79"/>
                <p:cNvCxnSpPr/>
                <p:nvPr/>
              </p:nvCxnSpPr>
              <p:spPr>
                <a:xfrm>
                  <a:off x="93345" y="6114098"/>
                  <a:ext cx="9715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4" name="Group 44"/>
            <p:cNvGrpSpPr/>
            <p:nvPr/>
          </p:nvGrpSpPr>
          <p:grpSpPr>
            <a:xfrm>
              <a:off x="1434465" y="5492115"/>
              <a:ext cx="97155" cy="97155"/>
              <a:chOff x="93345" y="6065520"/>
              <a:chExt cx="97155" cy="97155"/>
            </a:xfrm>
          </p:grpSpPr>
          <p:sp>
            <p:nvSpPr>
              <p:cNvPr id="73" name="Rectangle 72"/>
              <p:cNvSpPr/>
              <p:nvPr/>
            </p:nvSpPr>
            <p:spPr>
              <a:xfrm>
                <a:off x="93345" y="6065520"/>
                <a:ext cx="97155" cy="97155"/>
              </a:xfrm>
              <a:prstGeom prst="rect">
                <a:avLst/>
              </a:prstGeom>
              <a:solidFill>
                <a:srgbClr val="00FF99"/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74" name="Group 46"/>
              <p:cNvGrpSpPr/>
              <p:nvPr/>
            </p:nvGrpSpPr>
            <p:grpSpPr>
              <a:xfrm rot="18961973">
                <a:off x="93345" y="6065520"/>
                <a:ext cx="97155" cy="97155"/>
                <a:chOff x="93345" y="6065520"/>
                <a:chExt cx="97155" cy="97155"/>
              </a:xfrm>
            </p:grpSpPr>
            <p:cxnSp>
              <p:nvCxnSpPr>
                <p:cNvPr id="75" name="Straight Connector 74"/>
                <p:cNvCxnSpPr>
                  <a:stCxn id="73" idx="0"/>
                  <a:endCxn id="73" idx="2"/>
                </p:cNvCxnSpPr>
                <p:nvPr/>
              </p:nvCxnSpPr>
              <p:spPr>
                <a:xfrm>
                  <a:off x="141923" y="6065520"/>
                  <a:ext cx="0" cy="9715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/>
                <p:cNvCxnSpPr>
                  <a:stCxn id="73" idx="1"/>
                  <a:endCxn id="73" idx="3"/>
                </p:cNvCxnSpPr>
                <p:nvPr/>
              </p:nvCxnSpPr>
              <p:spPr>
                <a:xfrm>
                  <a:off x="93345" y="6114098"/>
                  <a:ext cx="9715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5" name="Group 49"/>
            <p:cNvGrpSpPr/>
            <p:nvPr/>
          </p:nvGrpSpPr>
          <p:grpSpPr>
            <a:xfrm>
              <a:off x="1744980" y="5631180"/>
              <a:ext cx="97155" cy="97155"/>
              <a:chOff x="93345" y="6065520"/>
              <a:chExt cx="97155" cy="97155"/>
            </a:xfrm>
          </p:grpSpPr>
          <p:sp>
            <p:nvSpPr>
              <p:cNvPr id="69" name="Rectangle 68"/>
              <p:cNvSpPr/>
              <p:nvPr/>
            </p:nvSpPr>
            <p:spPr>
              <a:xfrm>
                <a:off x="93345" y="6065520"/>
                <a:ext cx="97155" cy="97155"/>
              </a:xfrm>
              <a:prstGeom prst="rect">
                <a:avLst/>
              </a:prstGeom>
              <a:solidFill>
                <a:srgbClr val="00FF99"/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70" name="Group 51"/>
              <p:cNvGrpSpPr/>
              <p:nvPr/>
            </p:nvGrpSpPr>
            <p:grpSpPr>
              <a:xfrm rot="18961973">
                <a:off x="93345" y="6065520"/>
                <a:ext cx="97155" cy="97155"/>
                <a:chOff x="93345" y="6065520"/>
                <a:chExt cx="97155" cy="97155"/>
              </a:xfrm>
            </p:grpSpPr>
            <p:cxnSp>
              <p:nvCxnSpPr>
                <p:cNvPr id="71" name="Straight Connector 70"/>
                <p:cNvCxnSpPr>
                  <a:stCxn id="69" idx="0"/>
                  <a:endCxn id="69" idx="2"/>
                </p:cNvCxnSpPr>
                <p:nvPr/>
              </p:nvCxnSpPr>
              <p:spPr>
                <a:xfrm>
                  <a:off x="141923" y="6065520"/>
                  <a:ext cx="0" cy="9715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Straight Connector 71"/>
                <p:cNvCxnSpPr>
                  <a:stCxn id="69" idx="1"/>
                  <a:endCxn id="69" idx="3"/>
                </p:cNvCxnSpPr>
                <p:nvPr/>
              </p:nvCxnSpPr>
              <p:spPr>
                <a:xfrm>
                  <a:off x="93345" y="6114098"/>
                  <a:ext cx="9715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6" name="Isosceles Triangle 35"/>
            <p:cNvSpPr/>
            <p:nvPr/>
          </p:nvSpPr>
          <p:spPr>
            <a:xfrm>
              <a:off x="1036397" y="5029200"/>
              <a:ext cx="117120" cy="100965"/>
            </a:xfrm>
            <a:prstGeom prst="triangle">
              <a:avLst/>
            </a:prstGeom>
            <a:solidFill>
              <a:srgbClr val="0070C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7" name="Isosceles Triangle 36"/>
            <p:cNvSpPr/>
            <p:nvPr/>
          </p:nvSpPr>
          <p:spPr>
            <a:xfrm>
              <a:off x="1188797" y="5181600"/>
              <a:ext cx="117120" cy="100965"/>
            </a:xfrm>
            <a:prstGeom prst="triangle">
              <a:avLst/>
            </a:prstGeom>
            <a:solidFill>
              <a:srgbClr val="0070C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8" name="Isosceles Triangle 37"/>
            <p:cNvSpPr/>
            <p:nvPr/>
          </p:nvSpPr>
          <p:spPr>
            <a:xfrm>
              <a:off x="1106882" y="5246370"/>
              <a:ext cx="117120" cy="100965"/>
            </a:xfrm>
            <a:prstGeom prst="triangle">
              <a:avLst/>
            </a:prstGeom>
            <a:solidFill>
              <a:srgbClr val="0070C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9" name="Isosceles Triangle 38"/>
            <p:cNvSpPr/>
            <p:nvPr/>
          </p:nvSpPr>
          <p:spPr>
            <a:xfrm>
              <a:off x="1133552" y="5259705"/>
              <a:ext cx="117120" cy="100965"/>
            </a:xfrm>
            <a:prstGeom prst="triangle">
              <a:avLst/>
            </a:prstGeom>
            <a:solidFill>
              <a:srgbClr val="0070C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0" name="Isosceles Triangle 39"/>
            <p:cNvSpPr/>
            <p:nvPr/>
          </p:nvSpPr>
          <p:spPr>
            <a:xfrm>
              <a:off x="1110692" y="5389245"/>
              <a:ext cx="117120" cy="100965"/>
            </a:xfrm>
            <a:prstGeom prst="triangle">
              <a:avLst/>
            </a:prstGeom>
            <a:solidFill>
              <a:srgbClr val="0070C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1" name="Isosceles Triangle 40"/>
            <p:cNvSpPr/>
            <p:nvPr/>
          </p:nvSpPr>
          <p:spPr>
            <a:xfrm>
              <a:off x="935432" y="5528310"/>
              <a:ext cx="117120" cy="100965"/>
            </a:xfrm>
            <a:prstGeom prst="triangle">
              <a:avLst/>
            </a:prstGeom>
            <a:solidFill>
              <a:srgbClr val="0070C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2" name="Isosceles Triangle 41"/>
            <p:cNvSpPr/>
            <p:nvPr/>
          </p:nvSpPr>
          <p:spPr>
            <a:xfrm>
              <a:off x="487757" y="5156835"/>
              <a:ext cx="117120" cy="100965"/>
            </a:xfrm>
            <a:prstGeom prst="triangle">
              <a:avLst/>
            </a:prstGeom>
            <a:solidFill>
              <a:srgbClr val="0070C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3" name="Isosceles Triangle 42"/>
            <p:cNvSpPr/>
            <p:nvPr/>
          </p:nvSpPr>
          <p:spPr>
            <a:xfrm>
              <a:off x="522047" y="5135880"/>
              <a:ext cx="117120" cy="100965"/>
            </a:xfrm>
            <a:prstGeom prst="triangle">
              <a:avLst/>
            </a:prstGeom>
            <a:solidFill>
              <a:srgbClr val="0070C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4" name="Isosceles Triangle 43"/>
            <p:cNvSpPr/>
            <p:nvPr/>
          </p:nvSpPr>
          <p:spPr>
            <a:xfrm>
              <a:off x="323927" y="5596890"/>
              <a:ext cx="117120" cy="100965"/>
            </a:xfrm>
            <a:prstGeom prst="triangle">
              <a:avLst/>
            </a:prstGeom>
            <a:solidFill>
              <a:srgbClr val="0070C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5" name="Isosceles Triangle 44"/>
            <p:cNvSpPr/>
            <p:nvPr/>
          </p:nvSpPr>
          <p:spPr>
            <a:xfrm>
              <a:off x="354407" y="5582603"/>
              <a:ext cx="117120" cy="100965"/>
            </a:xfrm>
            <a:prstGeom prst="triangle">
              <a:avLst/>
            </a:prstGeom>
            <a:solidFill>
              <a:srgbClr val="0070C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6" name="Isosceles Triangle 45"/>
            <p:cNvSpPr/>
            <p:nvPr/>
          </p:nvSpPr>
          <p:spPr>
            <a:xfrm>
              <a:off x="384887" y="5568315"/>
              <a:ext cx="117120" cy="100965"/>
            </a:xfrm>
            <a:prstGeom prst="triangle">
              <a:avLst/>
            </a:prstGeom>
            <a:solidFill>
              <a:srgbClr val="0070C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7" name="Isosceles Triangle 46"/>
            <p:cNvSpPr/>
            <p:nvPr/>
          </p:nvSpPr>
          <p:spPr>
            <a:xfrm>
              <a:off x="400127" y="5623560"/>
              <a:ext cx="117120" cy="100965"/>
            </a:xfrm>
            <a:prstGeom prst="triangle">
              <a:avLst/>
            </a:prstGeom>
            <a:solidFill>
              <a:srgbClr val="0070C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8" name="Isosceles Triangle 47"/>
            <p:cNvSpPr/>
            <p:nvPr/>
          </p:nvSpPr>
          <p:spPr>
            <a:xfrm>
              <a:off x="369647" y="5709285"/>
              <a:ext cx="117120" cy="100965"/>
            </a:xfrm>
            <a:prstGeom prst="triangle">
              <a:avLst/>
            </a:prstGeom>
            <a:solidFill>
              <a:srgbClr val="0070C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9" name="Isosceles Triangle 48"/>
            <p:cNvSpPr/>
            <p:nvPr/>
          </p:nvSpPr>
          <p:spPr>
            <a:xfrm>
              <a:off x="394412" y="5341620"/>
              <a:ext cx="117120" cy="100965"/>
            </a:xfrm>
            <a:prstGeom prst="triangle">
              <a:avLst/>
            </a:prstGeom>
            <a:solidFill>
              <a:srgbClr val="0070C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0" name="Isosceles Triangle 49"/>
            <p:cNvSpPr/>
            <p:nvPr/>
          </p:nvSpPr>
          <p:spPr>
            <a:xfrm>
              <a:off x="857327" y="5295900"/>
              <a:ext cx="117120" cy="100965"/>
            </a:xfrm>
            <a:prstGeom prst="triangle">
              <a:avLst/>
            </a:prstGeom>
            <a:solidFill>
              <a:srgbClr val="0070C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1" name="Isosceles Triangle 50"/>
            <p:cNvSpPr/>
            <p:nvPr/>
          </p:nvSpPr>
          <p:spPr>
            <a:xfrm>
              <a:off x="1297382" y="5273040"/>
              <a:ext cx="117120" cy="100965"/>
            </a:xfrm>
            <a:prstGeom prst="triangle">
              <a:avLst/>
            </a:prstGeom>
            <a:solidFill>
              <a:srgbClr val="0070C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2" name="Isosceles Triangle 51"/>
            <p:cNvSpPr/>
            <p:nvPr/>
          </p:nvSpPr>
          <p:spPr>
            <a:xfrm>
              <a:off x="967817" y="5267325"/>
              <a:ext cx="117120" cy="100965"/>
            </a:xfrm>
            <a:prstGeom prst="triangle">
              <a:avLst/>
            </a:prstGeom>
            <a:solidFill>
              <a:srgbClr val="0070C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3" name="Isosceles Triangle 52"/>
            <p:cNvSpPr/>
            <p:nvPr/>
          </p:nvSpPr>
          <p:spPr>
            <a:xfrm>
              <a:off x="1007822" y="5292090"/>
              <a:ext cx="117120" cy="100965"/>
            </a:xfrm>
            <a:prstGeom prst="triangle">
              <a:avLst/>
            </a:prstGeom>
            <a:solidFill>
              <a:srgbClr val="0070C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-34290" y="4853940"/>
              <a:ext cx="925253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rgbClr val="FFFFFF"/>
                  </a:solidFill>
                  <a:effectLst>
                    <a:glow rad="101600">
                      <a:srgbClr val="000000">
                        <a:alpha val="60000"/>
                      </a:srgbClr>
                    </a:glow>
                  </a:effectLst>
                </a:rPr>
                <a:t>Lower</a:t>
              </a:r>
            </a:p>
            <a:p>
              <a:pPr algn="ctr"/>
              <a:r>
                <a:rPr lang="en-US" sz="1000" b="1" dirty="0" smtClean="0">
                  <a:solidFill>
                    <a:srgbClr val="FFFFFF"/>
                  </a:solidFill>
                  <a:effectLst>
                    <a:glow rad="101600">
                      <a:srgbClr val="000000">
                        <a:alpha val="60000"/>
                      </a:srgbClr>
                    </a:glow>
                  </a:effectLst>
                </a:rPr>
                <a:t>Connecticut</a:t>
              </a:r>
              <a:endParaRPr lang="en-US" sz="1000" b="1" dirty="0">
                <a:solidFill>
                  <a:srgbClr val="FFFFFF"/>
                </a:solidFill>
                <a:effectLst>
                  <a:glow rad="101600">
                    <a:srgbClr val="000000">
                      <a:alpha val="60000"/>
                    </a:srgbClr>
                  </a:glow>
                </a:effectLst>
              </a:endParaRPr>
            </a:p>
          </p:txBody>
        </p:sp>
        <p:sp>
          <p:nvSpPr>
            <p:cNvPr id="55" name="Isosceles Triangle 54"/>
            <p:cNvSpPr/>
            <p:nvPr/>
          </p:nvSpPr>
          <p:spPr>
            <a:xfrm>
              <a:off x="1223087" y="4379595"/>
              <a:ext cx="117120" cy="100965"/>
            </a:xfrm>
            <a:prstGeom prst="triangle">
              <a:avLst/>
            </a:prstGeom>
            <a:solidFill>
              <a:srgbClr val="0070C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6" name="Isosceles Triangle 55"/>
            <p:cNvSpPr/>
            <p:nvPr/>
          </p:nvSpPr>
          <p:spPr>
            <a:xfrm>
              <a:off x="885902" y="4025265"/>
              <a:ext cx="117120" cy="100965"/>
            </a:xfrm>
            <a:prstGeom prst="triangle">
              <a:avLst/>
            </a:prstGeom>
            <a:solidFill>
              <a:srgbClr val="0070C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7" name="Isosceles Triangle 56"/>
            <p:cNvSpPr/>
            <p:nvPr/>
          </p:nvSpPr>
          <p:spPr>
            <a:xfrm>
              <a:off x="1264997" y="4257675"/>
              <a:ext cx="117120" cy="100965"/>
            </a:xfrm>
            <a:prstGeom prst="triangle">
              <a:avLst/>
            </a:prstGeom>
            <a:solidFill>
              <a:srgbClr val="0070C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8" name="Isosceles Triangle 57"/>
            <p:cNvSpPr/>
            <p:nvPr/>
          </p:nvSpPr>
          <p:spPr>
            <a:xfrm>
              <a:off x="1261187" y="4541520"/>
              <a:ext cx="117120" cy="100965"/>
            </a:xfrm>
            <a:prstGeom prst="triangle">
              <a:avLst/>
            </a:prstGeom>
            <a:solidFill>
              <a:srgbClr val="0070C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9" name="Isosceles Triangle 58"/>
            <p:cNvSpPr/>
            <p:nvPr/>
          </p:nvSpPr>
          <p:spPr>
            <a:xfrm>
              <a:off x="1053542" y="4686300"/>
              <a:ext cx="117120" cy="100965"/>
            </a:xfrm>
            <a:prstGeom prst="triangle">
              <a:avLst/>
            </a:prstGeom>
            <a:solidFill>
              <a:srgbClr val="0070C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0" name="Isosceles Triangle 59"/>
            <p:cNvSpPr/>
            <p:nvPr/>
          </p:nvSpPr>
          <p:spPr>
            <a:xfrm>
              <a:off x="901142" y="4871085"/>
              <a:ext cx="117120" cy="100965"/>
            </a:xfrm>
            <a:prstGeom prst="triangle">
              <a:avLst/>
            </a:prstGeom>
            <a:solidFill>
              <a:srgbClr val="0070C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1" name="Isosceles Triangle 60"/>
            <p:cNvSpPr/>
            <p:nvPr/>
          </p:nvSpPr>
          <p:spPr>
            <a:xfrm>
              <a:off x="821132" y="4162425"/>
              <a:ext cx="117120" cy="100965"/>
            </a:xfrm>
            <a:prstGeom prst="triangle">
              <a:avLst/>
            </a:prstGeom>
            <a:solidFill>
              <a:srgbClr val="0070C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2" name="Isosceles Triangle 61"/>
            <p:cNvSpPr/>
            <p:nvPr/>
          </p:nvSpPr>
          <p:spPr>
            <a:xfrm>
              <a:off x="1204037" y="4469130"/>
              <a:ext cx="117120" cy="100965"/>
            </a:xfrm>
            <a:prstGeom prst="triangle">
              <a:avLst/>
            </a:prstGeom>
            <a:solidFill>
              <a:srgbClr val="0070C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3" name="Isosceles Triangle 62"/>
            <p:cNvSpPr/>
            <p:nvPr/>
          </p:nvSpPr>
          <p:spPr>
            <a:xfrm>
              <a:off x="965912" y="4888230"/>
              <a:ext cx="117120" cy="100965"/>
            </a:xfrm>
            <a:prstGeom prst="triangle">
              <a:avLst/>
            </a:prstGeom>
            <a:solidFill>
              <a:srgbClr val="0070C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4" name="Isosceles Triangle 63"/>
            <p:cNvSpPr/>
            <p:nvPr/>
          </p:nvSpPr>
          <p:spPr>
            <a:xfrm>
              <a:off x="556337" y="4518660"/>
              <a:ext cx="117120" cy="100965"/>
            </a:xfrm>
            <a:prstGeom prst="triangle">
              <a:avLst/>
            </a:prstGeom>
            <a:solidFill>
              <a:srgbClr val="0070C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5" name="Isosceles Triangle 64"/>
            <p:cNvSpPr/>
            <p:nvPr/>
          </p:nvSpPr>
          <p:spPr>
            <a:xfrm>
              <a:off x="722072" y="4362450"/>
              <a:ext cx="117120" cy="100965"/>
            </a:xfrm>
            <a:prstGeom prst="triangle">
              <a:avLst/>
            </a:prstGeom>
            <a:solidFill>
              <a:srgbClr val="0070C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6" name="Isosceles Triangle 65"/>
            <p:cNvSpPr/>
            <p:nvPr/>
          </p:nvSpPr>
          <p:spPr>
            <a:xfrm>
              <a:off x="849707" y="4604385"/>
              <a:ext cx="117120" cy="100965"/>
            </a:xfrm>
            <a:prstGeom prst="triangle">
              <a:avLst/>
            </a:prstGeom>
            <a:solidFill>
              <a:srgbClr val="0070C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7" name="Isosceles Triangle 66"/>
            <p:cNvSpPr/>
            <p:nvPr/>
          </p:nvSpPr>
          <p:spPr>
            <a:xfrm>
              <a:off x="899237" y="4650105"/>
              <a:ext cx="117120" cy="100965"/>
            </a:xfrm>
            <a:prstGeom prst="triangle">
              <a:avLst/>
            </a:prstGeom>
            <a:solidFill>
              <a:srgbClr val="0070C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8" name="Isosceles Triangle 67"/>
            <p:cNvSpPr/>
            <p:nvPr/>
          </p:nvSpPr>
          <p:spPr>
            <a:xfrm>
              <a:off x="602057" y="4572000"/>
              <a:ext cx="117120" cy="100965"/>
            </a:xfrm>
            <a:prstGeom prst="triangle">
              <a:avLst/>
            </a:prstGeom>
            <a:solidFill>
              <a:srgbClr val="0070C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046991" y="6489754"/>
            <a:ext cx="280664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 smtClean="0">
                <a:solidFill>
                  <a:schemeClr val="bg1"/>
                </a:solidFill>
              </a:rPr>
              <a:t>NAE = EPA = FEMA boundaries</a:t>
            </a:r>
            <a:endParaRPr lang="en-US" sz="1200" b="1" i="1" dirty="0">
              <a:solidFill>
                <a:schemeClr val="bg1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378359" y="2443834"/>
            <a:ext cx="1213794" cy="461665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FFFFFF"/>
                </a:solidFill>
                <a:effectLst>
                  <a:glow rad="101600">
                    <a:srgbClr val="000000">
                      <a:alpha val="60000"/>
                    </a:srgbClr>
                  </a:glow>
                </a:effectLst>
              </a:rPr>
              <a:t>St. Croix River</a:t>
            </a:r>
          </a:p>
          <a:p>
            <a:pPr algn="ctr"/>
            <a:r>
              <a:rPr lang="en-US" sz="1000" b="1" dirty="0" smtClean="0">
                <a:solidFill>
                  <a:srgbClr val="FFFFFF"/>
                </a:solidFill>
                <a:effectLst>
                  <a:glow rad="101600">
                    <a:srgbClr val="000000">
                      <a:alpha val="60000"/>
                    </a:srgbClr>
                  </a:glow>
                </a:effectLst>
              </a:rPr>
              <a:t>Watershed – IJC </a:t>
            </a:r>
            <a:endParaRPr lang="en-US" sz="1000" b="1" dirty="0">
              <a:solidFill>
                <a:srgbClr val="FFFFFF"/>
              </a:solidFill>
              <a:effectLst>
                <a:glow rad="101600">
                  <a:srgbClr val="000000">
                    <a:alpha val="60000"/>
                  </a:srgbClr>
                </a:glow>
              </a:effectLst>
            </a:endParaRPr>
          </a:p>
        </p:txBody>
      </p:sp>
      <p:sp>
        <p:nvSpPr>
          <p:cNvPr id="84" name="Freeform 83"/>
          <p:cNvSpPr/>
          <p:nvPr/>
        </p:nvSpPr>
        <p:spPr bwMode="auto">
          <a:xfrm>
            <a:off x="4300451" y="2310938"/>
            <a:ext cx="592974" cy="665018"/>
          </a:xfrm>
          <a:custGeom>
            <a:avLst/>
            <a:gdLst>
              <a:gd name="connsiteX0" fmla="*/ 0 w 592974"/>
              <a:gd name="connsiteY0" fmla="*/ 0 h 665018"/>
              <a:gd name="connsiteX1" fmla="*/ 27709 w 592974"/>
              <a:gd name="connsiteY1" fmla="*/ 5542 h 665018"/>
              <a:gd name="connsiteX2" fmla="*/ 44334 w 592974"/>
              <a:gd name="connsiteY2" fmla="*/ 11084 h 665018"/>
              <a:gd name="connsiteX3" fmla="*/ 72044 w 592974"/>
              <a:gd name="connsiteY3" fmla="*/ 16626 h 665018"/>
              <a:gd name="connsiteX4" fmla="*/ 99753 w 592974"/>
              <a:gd name="connsiteY4" fmla="*/ 44335 h 665018"/>
              <a:gd name="connsiteX5" fmla="*/ 127462 w 592974"/>
              <a:gd name="connsiteY5" fmla="*/ 72044 h 665018"/>
              <a:gd name="connsiteX6" fmla="*/ 199505 w 592974"/>
              <a:gd name="connsiteY6" fmla="*/ 77586 h 665018"/>
              <a:gd name="connsiteX7" fmla="*/ 216131 w 592974"/>
              <a:gd name="connsiteY7" fmla="*/ 83127 h 665018"/>
              <a:gd name="connsiteX8" fmla="*/ 260465 w 592974"/>
              <a:gd name="connsiteY8" fmla="*/ 88669 h 665018"/>
              <a:gd name="connsiteX9" fmla="*/ 266007 w 592974"/>
              <a:gd name="connsiteY9" fmla="*/ 121920 h 665018"/>
              <a:gd name="connsiteX10" fmla="*/ 260465 w 592974"/>
              <a:gd name="connsiteY10" fmla="*/ 160713 h 665018"/>
              <a:gd name="connsiteX11" fmla="*/ 232756 w 592974"/>
              <a:gd name="connsiteY11" fmla="*/ 166255 h 665018"/>
              <a:gd name="connsiteX12" fmla="*/ 227214 w 592974"/>
              <a:gd name="connsiteY12" fmla="*/ 182880 h 665018"/>
              <a:gd name="connsiteX13" fmla="*/ 232756 w 592974"/>
              <a:gd name="connsiteY13" fmla="*/ 210589 h 665018"/>
              <a:gd name="connsiteX14" fmla="*/ 266007 w 592974"/>
              <a:gd name="connsiteY14" fmla="*/ 243840 h 665018"/>
              <a:gd name="connsiteX15" fmla="*/ 266007 w 592974"/>
              <a:gd name="connsiteY15" fmla="*/ 288175 h 665018"/>
              <a:gd name="connsiteX16" fmla="*/ 249382 w 592974"/>
              <a:gd name="connsiteY16" fmla="*/ 293717 h 665018"/>
              <a:gd name="connsiteX17" fmla="*/ 232756 w 592974"/>
              <a:gd name="connsiteY17" fmla="*/ 326967 h 665018"/>
              <a:gd name="connsiteX18" fmla="*/ 227214 w 592974"/>
              <a:gd name="connsiteY18" fmla="*/ 343593 h 665018"/>
              <a:gd name="connsiteX19" fmla="*/ 243840 w 592974"/>
              <a:gd name="connsiteY19" fmla="*/ 376844 h 665018"/>
              <a:gd name="connsiteX20" fmla="*/ 260465 w 592974"/>
              <a:gd name="connsiteY20" fmla="*/ 393469 h 665018"/>
              <a:gd name="connsiteX21" fmla="*/ 299258 w 592974"/>
              <a:gd name="connsiteY21" fmla="*/ 443346 h 665018"/>
              <a:gd name="connsiteX22" fmla="*/ 332509 w 592974"/>
              <a:gd name="connsiteY22" fmla="*/ 465513 h 665018"/>
              <a:gd name="connsiteX23" fmla="*/ 349134 w 592974"/>
              <a:gd name="connsiteY23" fmla="*/ 476597 h 665018"/>
              <a:gd name="connsiteX24" fmla="*/ 376844 w 592974"/>
              <a:gd name="connsiteY24" fmla="*/ 471055 h 665018"/>
              <a:gd name="connsiteX25" fmla="*/ 371302 w 592974"/>
              <a:gd name="connsiteY25" fmla="*/ 448887 h 665018"/>
              <a:gd name="connsiteX26" fmla="*/ 376844 w 592974"/>
              <a:gd name="connsiteY26" fmla="*/ 432262 h 665018"/>
              <a:gd name="connsiteX27" fmla="*/ 437804 w 592974"/>
              <a:gd name="connsiteY27" fmla="*/ 448887 h 665018"/>
              <a:gd name="connsiteX28" fmla="*/ 454429 w 592974"/>
              <a:gd name="connsiteY28" fmla="*/ 454429 h 665018"/>
              <a:gd name="connsiteX29" fmla="*/ 471054 w 592974"/>
              <a:gd name="connsiteY29" fmla="*/ 459971 h 665018"/>
              <a:gd name="connsiteX30" fmla="*/ 504305 w 592974"/>
              <a:gd name="connsiteY30" fmla="*/ 509847 h 665018"/>
              <a:gd name="connsiteX31" fmla="*/ 515389 w 592974"/>
              <a:gd name="connsiteY31" fmla="*/ 526473 h 665018"/>
              <a:gd name="connsiteX32" fmla="*/ 532014 w 592974"/>
              <a:gd name="connsiteY32" fmla="*/ 559724 h 665018"/>
              <a:gd name="connsiteX33" fmla="*/ 537556 w 592974"/>
              <a:gd name="connsiteY33" fmla="*/ 576349 h 665018"/>
              <a:gd name="connsiteX34" fmla="*/ 548640 w 592974"/>
              <a:gd name="connsiteY34" fmla="*/ 592975 h 665018"/>
              <a:gd name="connsiteX35" fmla="*/ 581891 w 592974"/>
              <a:gd name="connsiteY35" fmla="*/ 659477 h 665018"/>
              <a:gd name="connsiteX36" fmla="*/ 592974 w 592974"/>
              <a:gd name="connsiteY36" fmla="*/ 665018 h 66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92974" h="665018">
                <a:moveTo>
                  <a:pt x="0" y="0"/>
                </a:moveTo>
                <a:cubicBezTo>
                  <a:pt x="9236" y="1847"/>
                  <a:pt x="18571" y="3257"/>
                  <a:pt x="27709" y="5542"/>
                </a:cubicBezTo>
                <a:cubicBezTo>
                  <a:pt x="33376" y="6959"/>
                  <a:pt x="38667" y="9667"/>
                  <a:pt x="44334" y="11084"/>
                </a:cubicBezTo>
                <a:cubicBezTo>
                  <a:pt x="53472" y="13369"/>
                  <a:pt x="62807" y="14779"/>
                  <a:pt x="72044" y="16626"/>
                </a:cubicBezTo>
                <a:cubicBezTo>
                  <a:pt x="101598" y="60958"/>
                  <a:pt x="62808" y="7390"/>
                  <a:pt x="99753" y="44335"/>
                </a:cubicBezTo>
                <a:cubicBezTo>
                  <a:pt x="110553" y="55135"/>
                  <a:pt x="109272" y="68633"/>
                  <a:pt x="127462" y="72044"/>
                </a:cubicBezTo>
                <a:cubicBezTo>
                  <a:pt x="151135" y="76483"/>
                  <a:pt x="175491" y="75739"/>
                  <a:pt x="199505" y="77586"/>
                </a:cubicBezTo>
                <a:cubicBezTo>
                  <a:pt x="205047" y="79433"/>
                  <a:pt x="210384" y="82082"/>
                  <a:pt x="216131" y="83127"/>
                </a:cubicBezTo>
                <a:cubicBezTo>
                  <a:pt x="230784" y="85791"/>
                  <a:pt x="248709" y="79525"/>
                  <a:pt x="260465" y="88669"/>
                </a:cubicBezTo>
                <a:cubicBezTo>
                  <a:pt x="269335" y="95568"/>
                  <a:pt x="264160" y="110836"/>
                  <a:pt x="266007" y="121920"/>
                </a:cubicBezTo>
                <a:cubicBezTo>
                  <a:pt x="264160" y="134851"/>
                  <a:pt x="268302" y="150263"/>
                  <a:pt x="260465" y="160713"/>
                </a:cubicBezTo>
                <a:cubicBezTo>
                  <a:pt x="254813" y="168248"/>
                  <a:pt x="240593" y="161030"/>
                  <a:pt x="232756" y="166255"/>
                </a:cubicBezTo>
                <a:cubicBezTo>
                  <a:pt x="227896" y="169495"/>
                  <a:pt x="229061" y="177338"/>
                  <a:pt x="227214" y="182880"/>
                </a:cubicBezTo>
                <a:cubicBezTo>
                  <a:pt x="229061" y="192116"/>
                  <a:pt x="227699" y="202642"/>
                  <a:pt x="232756" y="210589"/>
                </a:cubicBezTo>
                <a:cubicBezTo>
                  <a:pt x="241171" y="223813"/>
                  <a:pt x="266007" y="243840"/>
                  <a:pt x="266007" y="243840"/>
                </a:cubicBezTo>
                <a:cubicBezTo>
                  <a:pt x="271302" y="259725"/>
                  <a:pt x="277896" y="270341"/>
                  <a:pt x="266007" y="288175"/>
                </a:cubicBezTo>
                <a:cubicBezTo>
                  <a:pt x="262767" y="293035"/>
                  <a:pt x="254924" y="291870"/>
                  <a:pt x="249382" y="293717"/>
                </a:cubicBezTo>
                <a:cubicBezTo>
                  <a:pt x="235451" y="335508"/>
                  <a:pt x="254244" y="283993"/>
                  <a:pt x="232756" y="326967"/>
                </a:cubicBezTo>
                <a:cubicBezTo>
                  <a:pt x="230143" y="332192"/>
                  <a:pt x="229061" y="338051"/>
                  <a:pt x="227214" y="343593"/>
                </a:cubicBezTo>
                <a:cubicBezTo>
                  <a:pt x="232768" y="360255"/>
                  <a:pt x="231903" y="362520"/>
                  <a:pt x="243840" y="376844"/>
                </a:cubicBezTo>
                <a:cubicBezTo>
                  <a:pt x="248857" y="382865"/>
                  <a:pt x="255653" y="387283"/>
                  <a:pt x="260465" y="393469"/>
                </a:cubicBezTo>
                <a:cubicBezTo>
                  <a:pt x="278794" y="417034"/>
                  <a:pt x="278030" y="426835"/>
                  <a:pt x="299258" y="443346"/>
                </a:cubicBezTo>
                <a:cubicBezTo>
                  <a:pt x="309773" y="451524"/>
                  <a:pt x="321425" y="458124"/>
                  <a:pt x="332509" y="465513"/>
                </a:cubicBezTo>
                <a:lnTo>
                  <a:pt x="349134" y="476597"/>
                </a:lnTo>
                <a:cubicBezTo>
                  <a:pt x="358371" y="474750"/>
                  <a:pt x="370960" y="478410"/>
                  <a:pt x="376844" y="471055"/>
                </a:cubicBezTo>
                <a:cubicBezTo>
                  <a:pt x="381602" y="465107"/>
                  <a:pt x="371302" y="456504"/>
                  <a:pt x="371302" y="448887"/>
                </a:cubicBezTo>
                <a:cubicBezTo>
                  <a:pt x="371302" y="443046"/>
                  <a:pt x="374997" y="437804"/>
                  <a:pt x="376844" y="432262"/>
                </a:cubicBezTo>
                <a:cubicBezTo>
                  <a:pt x="416006" y="440095"/>
                  <a:pt x="395621" y="434826"/>
                  <a:pt x="437804" y="448887"/>
                </a:cubicBezTo>
                <a:lnTo>
                  <a:pt x="454429" y="454429"/>
                </a:lnTo>
                <a:lnTo>
                  <a:pt x="471054" y="459971"/>
                </a:lnTo>
                <a:lnTo>
                  <a:pt x="504305" y="509847"/>
                </a:lnTo>
                <a:cubicBezTo>
                  <a:pt x="508000" y="515389"/>
                  <a:pt x="513283" y="520154"/>
                  <a:pt x="515389" y="526473"/>
                </a:cubicBezTo>
                <a:cubicBezTo>
                  <a:pt x="529319" y="568260"/>
                  <a:pt x="510529" y="516752"/>
                  <a:pt x="532014" y="559724"/>
                </a:cubicBezTo>
                <a:cubicBezTo>
                  <a:pt x="534626" y="564949"/>
                  <a:pt x="534944" y="571124"/>
                  <a:pt x="537556" y="576349"/>
                </a:cubicBezTo>
                <a:cubicBezTo>
                  <a:pt x="540535" y="582306"/>
                  <a:pt x="545935" y="586888"/>
                  <a:pt x="548640" y="592975"/>
                </a:cubicBezTo>
                <a:cubicBezTo>
                  <a:pt x="556133" y="609834"/>
                  <a:pt x="562140" y="649603"/>
                  <a:pt x="581891" y="659477"/>
                </a:cubicBezTo>
                <a:lnTo>
                  <a:pt x="592974" y="665018"/>
                </a:lnTo>
              </a:path>
            </a:pathLst>
          </a:custGeom>
          <a:noFill/>
          <a:ln w="38100" cap="flat" cmpd="sng" algn="ctr">
            <a:solidFill>
              <a:srgbClr val="FF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8296" y="882587"/>
            <a:ext cx="2406717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 algn="l">
              <a:lnSpc>
                <a:spcPct val="95000"/>
              </a:lnSpc>
              <a:spcAft>
                <a:spcPts val="300"/>
              </a:spcAft>
              <a:buClr>
                <a:schemeClr val="bg1"/>
              </a:buClr>
              <a:defRPr/>
            </a:pPr>
            <a:r>
              <a:rPr lang="en-US" sz="1200" b="1" i="1" dirty="0" smtClean="0">
                <a:solidFill>
                  <a:schemeClr val="bg1"/>
                </a:solidFill>
                <a:ea typeface="Calibri" pitchFamily="34" charset="0"/>
                <a:cs typeface="Arial" pitchFamily="34" charset="0"/>
              </a:rPr>
              <a:t>   One of six districts in the North Atlantic Division that deliver a broad spectrum of programs/ projects to New England and the Nation</a:t>
            </a:r>
          </a:p>
        </p:txBody>
      </p:sp>
      <p:sp>
        <p:nvSpPr>
          <p:cNvPr id="2" name="Freeform 1"/>
          <p:cNvSpPr/>
          <p:nvPr/>
        </p:nvSpPr>
        <p:spPr bwMode="auto">
          <a:xfrm>
            <a:off x="3288632" y="794084"/>
            <a:ext cx="1022684" cy="344905"/>
          </a:xfrm>
          <a:custGeom>
            <a:avLst/>
            <a:gdLst>
              <a:gd name="connsiteX0" fmla="*/ 0 w 1022684"/>
              <a:gd name="connsiteY0" fmla="*/ 0 h 344905"/>
              <a:gd name="connsiteX1" fmla="*/ 52136 w 1022684"/>
              <a:gd name="connsiteY1" fmla="*/ 12032 h 344905"/>
              <a:gd name="connsiteX2" fmla="*/ 76200 w 1022684"/>
              <a:gd name="connsiteY2" fmla="*/ 16042 h 344905"/>
              <a:gd name="connsiteX3" fmla="*/ 100263 w 1022684"/>
              <a:gd name="connsiteY3" fmla="*/ 24063 h 344905"/>
              <a:gd name="connsiteX4" fmla="*/ 112294 w 1022684"/>
              <a:gd name="connsiteY4" fmla="*/ 32084 h 344905"/>
              <a:gd name="connsiteX5" fmla="*/ 136357 w 1022684"/>
              <a:gd name="connsiteY5" fmla="*/ 40105 h 344905"/>
              <a:gd name="connsiteX6" fmla="*/ 140368 w 1022684"/>
              <a:gd name="connsiteY6" fmla="*/ 64169 h 344905"/>
              <a:gd name="connsiteX7" fmla="*/ 132347 w 1022684"/>
              <a:gd name="connsiteY7" fmla="*/ 88232 h 344905"/>
              <a:gd name="connsiteX8" fmla="*/ 128336 w 1022684"/>
              <a:gd name="connsiteY8" fmla="*/ 116305 h 344905"/>
              <a:gd name="connsiteX9" fmla="*/ 124326 w 1022684"/>
              <a:gd name="connsiteY9" fmla="*/ 128337 h 344905"/>
              <a:gd name="connsiteX10" fmla="*/ 128336 w 1022684"/>
              <a:gd name="connsiteY10" fmla="*/ 148390 h 344905"/>
              <a:gd name="connsiteX11" fmla="*/ 136357 w 1022684"/>
              <a:gd name="connsiteY11" fmla="*/ 180474 h 344905"/>
              <a:gd name="connsiteX12" fmla="*/ 168442 w 1022684"/>
              <a:gd name="connsiteY12" fmla="*/ 196516 h 344905"/>
              <a:gd name="connsiteX13" fmla="*/ 192505 w 1022684"/>
              <a:gd name="connsiteY13" fmla="*/ 208548 h 344905"/>
              <a:gd name="connsiteX14" fmla="*/ 204536 w 1022684"/>
              <a:gd name="connsiteY14" fmla="*/ 216569 h 344905"/>
              <a:gd name="connsiteX15" fmla="*/ 228600 w 1022684"/>
              <a:gd name="connsiteY15" fmla="*/ 224590 h 344905"/>
              <a:gd name="connsiteX16" fmla="*/ 264694 w 1022684"/>
              <a:gd name="connsiteY16" fmla="*/ 244642 h 344905"/>
              <a:gd name="connsiteX17" fmla="*/ 288757 w 1022684"/>
              <a:gd name="connsiteY17" fmla="*/ 240632 h 344905"/>
              <a:gd name="connsiteX18" fmla="*/ 292768 w 1022684"/>
              <a:gd name="connsiteY18" fmla="*/ 228600 h 344905"/>
              <a:gd name="connsiteX19" fmla="*/ 328863 w 1022684"/>
              <a:gd name="connsiteY19" fmla="*/ 208548 h 344905"/>
              <a:gd name="connsiteX20" fmla="*/ 340894 w 1022684"/>
              <a:gd name="connsiteY20" fmla="*/ 200527 h 344905"/>
              <a:gd name="connsiteX21" fmla="*/ 364957 w 1022684"/>
              <a:gd name="connsiteY21" fmla="*/ 192505 h 344905"/>
              <a:gd name="connsiteX22" fmla="*/ 445168 w 1022684"/>
              <a:gd name="connsiteY22" fmla="*/ 184484 h 344905"/>
              <a:gd name="connsiteX23" fmla="*/ 461210 w 1022684"/>
              <a:gd name="connsiteY23" fmla="*/ 160421 h 344905"/>
              <a:gd name="connsiteX24" fmla="*/ 473242 w 1022684"/>
              <a:gd name="connsiteY24" fmla="*/ 152400 h 344905"/>
              <a:gd name="connsiteX25" fmla="*/ 537410 w 1022684"/>
              <a:gd name="connsiteY25" fmla="*/ 140369 h 344905"/>
              <a:gd name="connsiteX26" fmla="*/ 577515 w 1022684"/>
              <a:gd name="connsiteY26" fmla="*/ 148390 h 344905"/>
              <a:gd name="connsiteX27" fmla="*/ 601579 w 1022684"/>
              <a:gd name="connsiteY27" fmla="*/ 160421 h 344905"/>
              <a:gd name="connsiteX28" fmla="*/ 609600 w 1022684"/>
              <a:gd name="connsiteY28" fmla="*/ 148390 h 344905"/>
              <a:gd name="connsiteX29" fmla="*/ 621631 w 1022684"/>
              <a:gd name="connsiteY29" fmla="*/ 124327 h 344905"/>
              <a:gd name="connsiteX30" fmla="*/ 625642 w 1022684"/>
              <a:gd name="connsiteY30" fmla="*/ 100263 h 344905"/>
              <a:gd name="connsiteX31" fmla="*/ 677779 w 1022684"/>
              <a:gd name="connsiteY31" fmla="*/ 96253 h 344905"/>
              <a:gd name="connsiteX32" fmla="*/ 689810 w 1022684"/>
              <a:gd name="connsiteY32" fmla="*/ 100263 h 344905"/>
              <a:gd name="connsiteX33" fmla="*/ 749968 w 1022684"/>
              <a:gd name="connsiteY33" fmla="*/ 108284 h 344905"/>
              <a:gd name="connsiteX34" fmla="*/ 766010 w 1022684"/>
              <a:gd name="connsiteY34" fmla="*/ 132348 h 344905"/>
              <a:gd name="connsiteX35" fmla="*/ 782052 w 1022684"/>
              <a:gd name="connsiteY35" fmla="*/ 156411 h 344905"/>
              <a:gd name="connsiteX36" fmla="*/ 806115 w 1022684"/>
              <a:gd name="connsiteY36" fmla="*/ 164432 h 344905"/>
              <a:gd name="connsiteX37" fmla="*/ 866273 w 1022684"/>
              <a:gd name="connsiteY37" fmla="*/ 204537 h 344905"/>
              <a:gd name="connsiteX38" fmla="*/ 878305 w 1022684"/>
              <a:gd name="connsiteY38" fmla="*/ 212558 h 344905"/>
              <a:gd name="connsiteX39" fmla="*/ 890336 w 1022684"/>
              <a:gd name="connsiteY39" fmla="*/ 220579 h 344905"/>
              <a:gd name="connsiteX40" fmla="*/ 914400 w 1022684"/>
              <a:gd name="connsiteY40" fmla="*/ 232611 h 344905"/>
              <a:gd name="connsiteX41" fmla="*/ 930442 w 1022684"/>
              <a:gd name="connsiteY41" fmla="*/ 256674 h 344905"/>
              <a:gd name="connsiteX42" fmla="*/ 934452 w 1022684"/>
              <a:gd name="connsiteY42" fmla="*/ 268705 h 344905"/>
              <a:gd name="connsiteX43" fmla="*/ 942473 w 1022684"/>
              <a:gd name="connsiteY43" fmla="*/ 280737 h 344905"/>
              <a:gd name="connsiteX44" fmla="*/ 946484 w 1022684"/>
              <a:gd name="connsiteY44" fmla="*/ 292769 h 344905"/>
              <a:gd name="connsiteX45" fmla="*/ 958515 w 1022684"/>
              <a:gd name="connsiteY45" fmla="*/ 296779 h 344905"/>
              <a:gd name="connsiteX46" fmla="*/ 970547 w 1022684"/>
              <a:gd name="connsiteY46" fmla="*/ 304800 h 344905"/>
              <a:gd name="connsiteX47" fmla="*/ 978568 w 1022684"/>
              <a:gd name="connsiteY47" fmla="*/ 316832 h 344905"/>
              <a:gd name="connsiteX48" fmla="*/ 990600 w 1022684"/>
              <a:gd name="connsiteY48" fmla="*/ 320842 h 344905"/>
              <a:gd name="connsiteX49" fmla="*/ 1022684 w 1022684"/>
              <a:gd name="connsiteY49" fmla="*/ 344905 h 344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022684" h="344905">
                <a:moveTo>
                  <a:pt x="0" y="0"/>
                </a:moveTo>
                <a:cubicBezTo>
                  <a:pt x="17379" y="4011"/>
                  <a:pt x="34683" y="8358"/>
                  <a:pt x="52136" y="12032"/>
                </a:cubicBezTo>
                <a:cubicBezTo>
                  <a:pt x="60094" y="13707"/>
                  <a:pt x="68311" y="14070"/>
                  <a:pt x="76200" y="16042"/>
                </a:cubicBezTo>
                <a:cubicBezTo>
                  <a:pt x="84402" y="18092"/>
                  <a:pt x="100263" y="24063"/>
                  <a:pt x="100263" y="24063"/>
                </a:cubicBezTo>
                <a:cubicBezTo>
                  <a:pt x="104273" y="26737"/>
                  <a:pt x="107890" y="30126"/>
                  <a:pt x="112294" y="32084"/>
                </a:cubicBezTo>
                <a:cubicBezTo>
                  <a:pt x="120020" y="35518"/>
                  <a:pt x="136357" y="40105"/>
                  <a:pt x="136357" y="40105"/>
                </a:cubicBezTo>
                <a:cubicBezTo>
                  <a:pt x="147757" y="51505"/>
                  <a:pt x="146054" y="45216"/>
                  <a:pt x="140368" y="64169"/>
                </a:cubicBezTo>
                <a:cubicBezTo>
                  <a:pt x="137938" y="72267"/>
                  <a:pt x="132347" y="88232"/>
                  <a:pt x="132347" y="88232"/>
                </a:cubicBezTo>
                <a:cubicBezTo>
                  <a:pt x="131010" y="97590"/>
                  <a:pt x="130190" y="107036"/>
                  <a:pt x="128336" y="116305"/>
                </a:cubicBezTo>
                <a:cubicBezTo>
                  <a:pt x="127507" y="120450"/>
                  <a:pt x="124326" y="124109"/>
                  <a:pt x="124326" y="128337"/>
                </a:cubicBezTo>
                <a:cubicBezTo>
                  <a:pt x="124326" y="135154"/>
                  <a:pt x="126803" y="141748"/>
                  <a:pt x="128336" y="148390"/>
                </a:cubicBezTo>
                <a:cubicBezTo>
                  <a:pt x="130815" y="159132"/>
                  <a:pt x="128562" y="172679"/>
                  <a:pt x="136357" y="180474"/>
                </a:cubicBezTo>
                <a:cubicBezTo>
                  <a:pt x="162731" y="206845"/>
                  <a:pt x="113126" y="159637"/>
                  <a:pt x="168442" y="196516"/>
                </a:cubicBezTo>
                <a:cubicBezTo>
                  <a:pt x="202920" y="219502"/>
                  <a:pt x="159297" y="191943"/>
                  <a:pt x="192505" y="208548"/>
                </a:cubicBezTo>
                <a:cubicBezTo>
                  <a:pt x="196816" y="210704"/>
                  <a:pt x="200132" y="214611"/>
                  <a:pt x="204536" y="216569"/>
                </a:cubicBezTo>
                <a:cubicBezTo>
                  <a:pt x="212262" y="220003"/>
                  <a:pt x="221565" y="219900"/>
                  <a:pt x="228600" y="224590"/>
                </a:cubicBezTo>
                <a:cubicBezTo>
                  <a:pt x="256180" y="242977"/>
                  <a:pt x="243518" y="237584"/>
                  <a:pt x="264694" y="244642"/>
                </a:cubicBezTo>
                <a:cubicBezTo>
                  <a:pt x="272715" y="243305"/>
                  <a:pt x="281697" y="244666"/>
                  <a:pt x="288757" y="240632"/>
                </a:cubicBezTo>
                <a:cubicBezTo>
                  <a:pt x="292428" y="238535"/>
                  <a:pt x="289779" y="231589"/>
                  <a:pt x="292768" y="228600"/>
                </a:cubicBezTo>
                <a:cubicBezTo>
                  <a:pt x="306559" y="214809"/>
                  <a:pt x="313733" y="213591"/>
                  <a:pt x="328863" y="208548"/>
                </a:cubicBezTo>
                <a:cubicBezTo>
                  <a:pt x="332873" y="205874"/>
                  <a:pt x="336490" y="202485"/>
                  <a:pt x="340894" y="200527"/>
                </a:cubicBezTo>
                <a:cubicBezTo>
                  <a:pt x="348620" y="197093"/>
                  <a:pt x="356936" y="195179"/>
                  <a:pt x="364957" y="192505"/>
                </a:cubicBezTo>
                <a:cubicBezTo>
                  <a:pt x="398579" y="181297"/>
                  <a:pt x="372811" y="188741"/>
                  <a:pt x="445168" y="184484"/>
                </a:cubicBezTo>
                <a:cubicBezTo>
                  <a:pt x="450515" y="176463"/>
                  <a:pt x="453189" y="165768"/>
                  <a:pt x="461210" y="160421"/>
                </a:cubicBezTo>
                <a:cubicBezTo>
                  <a:pt x="465221" y="157747"/>
                  <a:pt x="468837" y="154358"/>
                  <a:pt x="473242" y="152400"/>
                </a:cubicBezTo>
                <a:cubicBezTo>
                  <a:pt x="498178" y="141318"/>
                  <a:pt x="507758" y="143334"/>
                  <a:pt x="537410" y="140369"/>
                </a:cubicBezTo>
                <a:cubicBezTo>
                  <a:pt x="547763" y="141848"/>
                  <a:pt x="566313" y="142789"/>
                  <a:pt x="577515" y="148390"/>
                </a:cubicBezTo>
                <a:cubicBezTo>
                  <a:pt x="608603" y="163934"/>
                  <a:pt x="571346" y="150345"/>
                  <a:pt x="601579" y="160421"/>
                </a:cubicBezTo>
                <a:cubicBezTo>
                  <a:pt x="604253" y="156411"/>
                  <a:pt x="607445" y="152701"/>
                  <a:pt x="609600" y="148390"/>
                </a:cubicBezTo>
                <a:cubicBezTo>
                  <a:pt x="626203" y="115182"/>
                  <a:pt x="598645" y="158805"/>
                  <a:pt x="621631" y="124327"/>
                </a:cubicBezTo>
                <a:cubicBezTo>
                  <a:pt x="622968" y="116306"/>
                  <a:pt x="622005" y="107537"/>
                  <a:pt x="625642" y="100263"/>
                </a:cubicBezTo>
                <a:cubicBezTo>
                  <a:pt x="634116" y="83315"/>
                  <a:pt x="673954" y="95870"/>
                  <a:pt x="677779" y="96253"/>
                </a:cubicBezTo>
                <a:cubicBezTo>
                  <a:pt x="681789" y="97590"/>
                  <a:pt x="685683" y="99346"/>
                  <a:pt x="689810" y="100263"/>
                </a:cubicBezTo>
                <a:cubicBezTo>
                  <a:pt x="707821" y="104265"/>
                  <a:pt x="732578" y="106352"/>
                  <a:pt x="749968" y="108284"/>
                </a:cubicBezTo>
                <a:cubicBezTo>
                  <a:pt x="757639" y="131294"/>
                  <a:pt x="748486" y="109817"/>
                  <a:pt x="766010" y="132348"/>
                </a:cubicBezTo>
                <a:cubicBezTo>
                  <a:pt x="771928" y="139957"/>
                  <a:pt x="772907" y="153363"/>
                  <a:pt x="782052" y="156411"/>
                </a:cubicBezTo>
                <a:cubicBezTo>
                  <a:pt x="790073" y="159085"/>
                  <a:pt x="799080" y="159742"/>
                  <a:pt x="806115" y="164432"/>
                </a:cubicBezTo>
                <a:lnTo>
                  <a:pt x="866273" y="204537"/>
                </a:lnTo>
                <a:lnTo>
                  <a:pt x="878305" y="212558"/>
                </a:lnTo>
                <a:cubicBezTo>
                  <a:pt x="882315" y="215232"/>
                  <a:pt x="885763" y="219055"/>
                  <a:pt x="890336" y="220579"/>
                </a:cubicBezTo>
                <a:cubicBezTo>
                  <a:pt x="906941" y="226114"/>
                  <a:pt x="898850" y="222245"/>
                  <a:pt x="914400" y="232611"/>
                </a:cubicBezTo>
                <a:cubicBezTo>
                  <a:pt x="919747" y="240632"/>
                  <a:pt x="927394" y="247529"/>
                  <a:pt x="930442" y="256674"/>
                </a:cubicBezTo>
                <a:cubicBezTo>
                  <a:pt x="931779" y="260684"/>
                  <a:pt x="932562" y="264924"/>
                  <a:pt x="934452" y="268705"/>
                </a:cubicBezTo>
                <a:cubicBezTo>
                  <a:pt x="936608" y="273016"/>
                  <a:pt x="940317" y="276426"/>
                  <a:pt x="942473" y="280737"/>
                </a:cubicBezTo>
                <a:cubicBezTo>
                  <a:pt x="944364" y="284518"/>
                  <a:pt x="943495" y="289780"/>
                  <a:pt x="946484" y="292769"/>
                </a:cubicBezTo>
                <a:cubicBezTo>
                  <a:pt x="949473" y="295758"/>
                  <a:pt x="954505" y="295442"/>
                  <a:pt x="958515" y="296779"/>
                </a:cubicBezTo>
                <a:cubicBezTo>
                  <a:pt x="962526" y="299453"/>
                  <a:pt x="967139" y="301392"/>
                  <a:pt x="970547" y="304800"/>
                </a:cubicBezTo>
                <a:cubicBezTo>
                  <a:pt x="973955" y="308208"/>
                  <a:pt x="974804" y="313821"/>
                  <a:pt x="978568" y="316832"/>
                </a:cubicBezTo>
                <a:cubicBezTo>
                  <a:pt x="981869" y="319473"/>
                  <a:pt x="986589" y="319505"/>
                  <a:pt x="990600" y="320842"/>
                </a:cubicBezTo>
                <a:cubicBezTo>
                  <a:pt x="1017809" y="338981"/>
                  <a:pt x="1007846" y="330067"/>
                  <a:pt x="1022684" y="344905"/>
                </a:cubicBezTo>
              </a:path>
            </a:pathLst>
          </a:custGeom>
          <a:noFill/>
          <a:ln w="38100" cap="flat" cmpd="sng" algn="ctr">
            <a:solidFill>
              <a:srgbClr val="FF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102370" y="1039222"/>
            <a:ext cx="1043876" cy="461665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FFFFFF"/>
                </a:solidFill>
                <a:effectLst>
                  <a:glow rad="101600">
                    <a:srgbClr val="000000">
                      <a:alpha val="60000"/>
                    </a:srgbClr>
                  </a:glow>
                </a:effectLst>
              </a:rPr>
              <a:t>St. John River</a:t>
            </a:r>
          </a:p>
          <a:p>
            <a:pPr algn="ctr"/>
            <a:r>
              <a:rPr lang="en-US" sz="1000" b="1" dirty="0" smtClean="0">
                <a:solidFill>
                  <a:srgbClr val="FFFFFF"/>
                </a:solidFill>
                <a:effectLst>
                  <a:glow rad="101600">
                    <a:srgbClr val="000000">
                      <a:alpha val="60000"/>
                    </a:srgbClr>
                  </a:glow>
                </a:effectLst>
              </a:rPr>
              <a:t>Watershed</a:t>
            </a:r>
            <a:endParaRPr lang="en-US" sz="1000" b="1" dirty="0">
              <a:solidFill>
                <a:srgbClr val="FFFFFF"/>
              </a:solidFill>
              <a:effectLst>
                <a:glow rad="101600">
                  <a:srgbClr val="000000">
                    <a:alpha val="60000"/>
                  </a:srgbClr>
                </a:glo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584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Work We Need </a:t>
            </a:r>
            <a:endParaRPr kumimoji="0" lang="en-US" sz="40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27142" y="866085"/>
            <a:ext cx="768971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 smtClean="0"/>
              <a:t>Major vertical construction – schools, military barracks, offices, medical clinics, laboratories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 smtClean="0"/>
              <a:t>Bridge renovations &amp; repairs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 smtClean="0"/>
              <a:t>Dredging – mechanical and hydraulic; harbors large and small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 smtClean="0"/>
              <a:t>Building roof repair, façade repair, HVAC upgrades and interior renovations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 smtClean="0"/>
              <a:t>Jetty and breakwater rebuild and repair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 smtClean="0"/>
              <a:t>Environmental remediation / HTRW support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 smtClean="0"/>
              <a:t>A/E Design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 smtClean="0"/>
              <a:t>Dam and gate repair and renovations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 smtClean="0"/>
              <a:t>Professional services and supplies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 smtClean="0"/>
              <a:t>Security upgrades to existing structures – fences, cameras, </a:t>
            </a:r>
            <a:r>
              <a:rPr lang="en-US" sz="2000" dirty="0" err="1" smtClean="0"/>
              <a:t>etc</a:t>
            </a:r>
            <a:endParaRPr lang="en-US" sz="20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 smtClean="0"/>
              <a:t>Road repair and drainage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 smtClean="0"/>
              <a:t>Sustainable or renewable energy supplies</a:t>
            </a:r>
            <a:endParaRPr lang="en-U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584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Work We Need </a:t>
            </a:r>
            <a:endParaRPr kumimoji="0" lang="en-US" sz="40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9447" y="1203159"/>
            <a:ext cx="8265373" cy="467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smtClean="0">
                <a:solidFill>
                  <a:srgbClr val="0070C0"/>
                </a:solidFill>
              </a:rPr>
              <a:t>Navigation Maintenance</a:t>
            </a:r>
          </a:p>
          <a:p>
            <a:pPr algn="l"/>
            <a:r>
              <a:rPr lang="en-US" sz="2400" b="1" dirty="0"/>
              <a:t> </a:t>
            </a:r>
            <a:r>
              <a:rPr lang="en-US" sz="2400" b="1" dirty="0" smtClean="0"/>
              <a:t>  Boston Inner Harbor  (Boston, MA)		$15-20 M</a:t>
            </a:r>
          </a:p>
          <a:p>
            <a:pPr algn="l"/>
            <a:r>
              <a:rPr lang="en-US" sz="2400" b="1" dirty="0"/>
              <a:t> </a:t>
            </a:r>
            <a:r>
              <a:rPr lang="en-US" sz="2400" b="1" dirty="0" smtClean="0"/>
              <a:t>  </a:t>
            </a:r>
            <a:r>
              <a:rPr lang="en-US" sz="2400" b="1" dirty="0" err="1" smtClean="0"/>
              <a:t>Sagamore</a:t>
            </a:r>
            <a:r>
              <a:rPr lang="en-US" sz="2400" b="1" dirty="0" smtClean="0"/>
              <a:t> Creek  (Portsmouth, NH)		$100-500 K</a:t>
            </a:r>
          </a:p>
          <a:p>
            <a:pPr algn="l"/>
            <a:r>
              <a:rPr lang="en-US" sz="2400" b="1" dirty="0" smtClean="0"/>
              <a:t>   Housatonic River  (Stratford, CT)		$5-10 M</a:t>
            </a:r>
          </a:p>
          <a:p>
            <a:pPr algn="l"/>
            <a:r>
              <a:rPr lang="en-US" sz="2400" b="1" dirty="0" smtClean="0"/>
              <a:t>   </a:t>
            </a:r>
            <a:r>
              <a:rPr lang="en-US" sz="2400" b="1" dirty="0" err="1" smtClean="0"/>
              <a:t>Mianus</a:t>
            </a:r>
            <a:r>
              <a:rPr lang="en-US" sz="2400" b="1" dirty="0" smtClean="0"/>
              <a:t> River  (Greenwich, CT)		$1-5 M</a:t>
            </a:r>
          </a:p>
          <a:p>
            <a:pPr algn="l"/>
            <a:endParaRPr lang="en-US" sz="2400" b="1" dirty="0"/>
          </a:p>
          <a:p>
            <a:pPr algn="l"/>
            <a:r>
              <a:rPr lang="en-US" sz="2800" b="1" dirty="0" smtClean="0">
                <a:solidFill>
                  <a:srgbClr val="0070C0"/>
                </a:solidFill>
              </a:rPr>
              <a:t>Navigation Improvement</a:t>
            </a:r>
          </a:p>
          <a:p>
            <a:pPr algn="l"/>
            <a:r>
              <a:rPr lang="en-US" sz="2400" b="1" dirty="0" smtClean="0"/>
              <a:t>   Boston Harbor  (Boston, MA)			$250 M</a:t>
            </a:r>
          </a:p>
          <a:p>
            <a:pPr algn="l"/>
            <a:r>
              <a:rPr lang="en-US" sz="2400" b="1" dirty="0" smtClean="0"/>
              <a:t>   Portsmouth Harbor  (Portsmouth, NH)	  $20 M</a:t>
            </a:r>
          </a:p>
          <a:p>
            <a:pPr algn="l"/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7155958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584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Work We Need </a:t>
            </a:r>
            <a:endParaRPr kumimoji="0" lang="en-US" sz="40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9447" y="770025"/>
            <a:ext cx="8265373" cy="6961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smtClean="0">
                <a:solidFill>
                  <a:srgbClr val="0070C0"/>
                </a:solidFill>
              </a:rPr>
              <a:t>Jetty Repair</a:t>
            </a:r>
          </a:p>
          <a:p>
            <a:pPr algn="l"/>
            <a:r>
              <a:rPr lang="en-US" sz="2400" b="1" dirty="0"/>
              <a:t> </a:t>
            </a:r>
            <a:r>
              <a:rPr lang="en-US" sz="2400" b="1" dirty="0" smtClean="0"/>
              <a:t>  Green Harbor Jetty  (Marshfield, MA)	$1-5 M</a:t>
            </a:r>
          </a:p>
          <a:p>
            <a:pPr algn="l"/>
            <a:r>
              <a:rPr lang="en-US" sz="2400" b="1" dirty="0"/>
              <a:t> </a:t>
            </a:r>
            <a:r>
              <a:rPr lang="en-US" sz="2400" b="1" dirty="0" smtClean="0"/>
              <a:t>  Scituate Harbor Jetty  (Greenwich, CT)	$1-5 M</a:t>
            </a:r>
          </a:p>
          <a:p>
            <a:pPr algn="l"/>
            <a:r>
              <a:rPr lang="en-US" sz="2400" b="1" dirty="0" smtClean="0"/>
              <a:t>   Plymouth Long Beach  (Plymouth, MA)	$1 M</a:t>
            </a:r>
          </a:p>
          <a:p>
            <a:pPr algn="l"/>
            <a:endParaRPr lang="en-US" sz="2400" b="1" dirty="0"/>
          </a:p>
          <a:p>
            <a:pPr algn="l"/>
            <a:r>
              <a:rPr lang="en-US" sz="2800" b="1" dirty="0" smtClean="0">
                <a:solidFill>
                  <a:srgbClr val="0070C0"/>
                </a:solidFill>
              </a:rPr>
              <a:t>Construction</a:t>
            </a:r>
          </a:p>
          <a:p>
            <a:pPr algn="l"/>
            <a:r>
              <a:rPr lang="en-US" sz="2400" b="1" dirty="0" smtClean="0"/>
              <a:t>   FDA Lab (Winchester, MA)			$40 M</a:t>
            </a:r>
          </a:p>
          <a:p>
            <a:pPr algn="l"/>
            <a:endParaRPr lang="en-US" sz="2400" b="1" dirty="0"/>
          </a:p>
          <a:p>
            <a:pPr algn="l"/>
            <a:r>
              <a:rPr lang="en-US" sz="2800" b="1" dirty="0" smtClean="0">
                <a:solidFill>
                  <a:srgbClr val="0070C0"/>
                </a:solidFill>
              </a:rPr>
              <a:t>IDIQ</a:t>
            </a:r>
            <a:endParaRPr lang="en-US" sz="2800" b="1" dirty="0">
              <a:solidFill>
                <a:srgbClr val="0070C0"/>
              </a:solidFill>
            </a:endParaRPr>
          </a:p>
          <a:p>
            <a:pPr algn="l"/>
            <a:r>
              <a:rPr lang="en-US" sz="2400" b="1" dirty="0"/>
              <a:t>   </a:t>
            </a:r>
            <a:r>
              <a:rPr lang="en-US" sz="2400" b="1" dirty="0" smtClean="0"/>
              <a:t>Construction MATOC  (various NE)</a:t>
            </a:r>
            <a:r>
              <a:rPr lang="en-US" sz="2400" b="1" dirty="0"/>
              <a:t>		</a:t>
            </a:r>
            <a:r>
              <a:rPr lang="en-US" sz="2400" b="1" dirty="0" smtClean="0"/>
              <a:t>$35 M</a:t>
            </a:r>
          </a:p>
          <a:p>
            <a:pPr algn="l"/>
            <a:r>
              <a:rPr lang="en-US" sz="2400" b="1" dirty="0"/>
              <a:t> </a:t>
            </a:r>
            <a:r>
              <a:rPr lang="en-US" sz="2400" b="1" dirty="0" smtClean="0"/>
              <a:t>  Environmental Services (various NE)	$5 M</a:t>
            </a:r>
          </a:p>
          <a:p>
            <a:pPr algn="l"/>
            <a:r>
              <a:rPr lang="en-US" sz="2400" b="1" dirty="0"/>
              <a:t> </a:t>
            </a:r>
            <a:r>
              <a:rPr lang="en-US" sz="2400" b="1" dirty="0" smtClean="0"/>
              <a:t>  Environmental Services (various NE)	$25 M</a:t>
            </a:r>
            <a:endParaRPr lang="en-US" sz="2400" b="1" dirty="0"/>
          </a:p>
          <a:p>
            <a:pPr algn="l"/>
            <a:endParaRPr lang="en-US" sz="2400" b="1" dirty="0" smtClean="0"/>
          </a:p>
          <a:p>
            <a:pPr algn="l"/>
            <a:endParaRPr lang="en-US" sz="2400" b="1" dirty="0" smtClean="0"/>
          </a:p>
          <a:p>
            <a:pPr algn="l"/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42481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584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Work We Need </a:t>
            </a:r>
            <a:endParaRPr kumimoji="0" lang="en-US" sz="40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9447" y="1203166"/>
            <a:ext cx="8265373" cy="3711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smtClean="0">
                <a:solidFill>
                  <a:srgbClr val="0070C0"/>
                </a:solidFill>
              </a:rPr>
              <a:t>MILCON</a:t>
            </a:r>
          </a:p>
          <a:p>
            <a:pPr algn="l"/>
            <a:r>
              <a:rPr lang="en-US" sz="2400" b="1" dirty="0"/>
              <a:t> </a:t>
            </a:r>
            <a:r>
              <a:rPr lang="en-US" sz="2400" b="1" dirty="0" smtClean="0"/>
              <a:t>  Sys </a:t>
            </a:r>
            <a:r>
              <a:rPr lang="en-US" sz="2400" b="1" dirty="0" err="1" smtClean="0"/>
              <a:t>Mgt</a:t>
            </a:r>
            <a:r>
              <a:rPr lang="en-US" sz="2400" b="1" dirty="0" smtClean="0"/>
              <a:t> Facility (</a:t>
            </a:r>
            <a:r>
              <a:rPr lang="en-US" sz="2400" b="1" dirty="0" err="1" smtClean="0"/>
              <a:t>Hanscom</a:t>
            </a:r>
            <a:r>
              <a:rPr lang="en-US" sz="2400" b="1" dirty="0" smtClean="0"/>
              <a:t> AFB, MA)	$15-25 M</a:t>
            </a:r>
          </a:p>
          <a:p>
            <a:pPr algn="l"/>
            <a:r>
              <a:rPr lang="en-US" sz="2400" b="1" dirty="0"/>
              <a:t> </a:t>
            </a:r>
            <a:r>
              <a:rPr lang="en-US" sz="2400" b="1" dirty="0" smtClean="0"/>
              <a:t>  MIT / Lincoln Labs  (HAFB)			$15-25 M</a:t>
            </a:r>
          </a:p>
          <a:p>
            <a:pPr algn="l"/>
            <a:r>
              <a:rPr lang="en-US" sz="2400" b="1" dirty="0"/>
              <a:t> </a:t>
            </a:r>
            <a:r>
              <a:rPr lang="en-US" sz="2400" b="1" dirty="0" smtClean="0"/>
              <a:t>  MIT / Lincoln Labs  (HAFB)			$150-250 M</a:t>
            </a:r>
          </a:p>
          <a:p>
            <a:pPr algn="l"/>
            <a:r>
              <a:rPr lang="en-US" sz="2400" b="1" dirty="0"/>
              <a:t> </a:t>
            </a:r>
            <a:r>
              <a:rPr lang="en-US" sz="2400" b="1" dirty="0" smtClean="0"/>
              <a:t>  </a:t>
            </a:r>
            <a:r>
              <a:rPr lang="en-US" sz="2400" b="1" dirty="0" err="1" smtClean="0"/>
              <a:t>Vandenburg</a:t>
            </a:r>
            <a:r>
              <a:rPr lang="en-US" sz="2400" b="1" dirty="0" smtClean="0"/>
              <a:t> Gate  (HAFB)			$15-25 M</a:t>
            </a:r>
          </a:p>
          <a:p>
            <a:pPr algn="l"/>
            <a:r>
              <a:rPr lang="en-US" sz="2400" b="1" dirty="0"/>
              <a:t> </a:t>
            </a:r>
            <a:r>
              <a:rPr lang="en-US" sz="2400" b="1" dirty="0" smtClean="0"/>
              <a:t>  Army Family Housing (Natick, MA)		$10-15 M</a:t>
            </a:r>
          </a:p>
          <a:p>
            <a:pPr algn="l"/>
            <a:endParaRPr lang="en-US" sz="2400" b="1" dirty="0" smtClean="0"/>
          </a:p>
          <a:p>
            <a:pPr algn="l"/>
            <a:r>
              <a:rPr lang="en-US" sz="2400" b="1" dirty="0"/>
              <a:t> </a:t>
            </a:r>
            <a:r>
              <a:rPr lang="en-US" sz="2400" b="1" dirty="0" smtClean="0"/>
              <a:t> 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8637708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584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Work We Need </a:t>
            </a:r>
            <a:endParaRPr kumimoji="0" lang="en-US" sz="40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9447" y="1203159"/>
            <a:ext cx="8265373" cy="3711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smtClean="0">
                <a:solidFill>
                  <a:srgbClr val="0070C0"/>
                </a:solidFill>
              </a:rPr>
              <a:t>MILITARY O&amp;M / SRM</a:t>
            </a:r>
          </a:p>
          <a:p>
            <a:pPr algn="l"/>
            <a:r>
              <a:rPr lang="en-US" sz="2400" b="1" dirty="0" smtClean="0"/>
              <a:t>   Building Modern.  (Ft </a:t>
            </a:r>
            <a:r>
              <a:rPr lang="en-US" sz="2400" b="1" dirty="0" err="1" smtClean="0"/>
              <a:t>Devens</a:t>
            </a:r>
            <a:r>
              <a:rPr lang="en-US" sz="2400" b="1" dirty="0" smtClean="0"/>
              <a:t>, MA)		$5-10 M</a:t>
            </a:r>
          </a:p>
          <a:p>
            <a:pPr algn="l"/>
            <a:r>
              <a:rPr lang="en-US" sz="2400" b="1" dirty="0"/>
              <a:t> </a:t>
            </a:r>
            <a:r>
              <a:rPr lang="en-US" sz="2400" b="1" dirty="0" smtClean="0"/>
              <a:t>  Roof Repair (FDMA)				$1-5 M</a:t>
            </a:r>
          </a:p>
          <a:p>
            <a:pPr algn="l"/>
            <a:r>
              <a:rPr lang="en-US" sz="2400" b="1" dirty="0"/>
              <a:t> </a:t>
            </a:r>
            <a:r>
              <a:rPr lang="en-US" sz="2400" b="1" dirty="0" smtClean="0"/>
              <a:t>  Building Reno  (Natick, MA)			$3-5 M   </a:t>
            </a:r>
          </a:p>
          <a:p>
            <a:pPr algn="l"/>
            <a:r>
              <a:rPr lang="en-US" sz="2400" b="1" dirty="0"/>
              <a:t> </a:t>
            </a:r>
            <a:r>
              <a:rPr lang="en-US" sz="2400" b="1" dirty="0" smtClean="0"/>
              <a:t>  FUDS BD/DR  (NY / NJ sites)			$1-5 M</a:t>
            </a:r>
          </a:p>
          <a:p>
            <a:pPr algn="l"/>
            <a:r>
              <a:rPr lang="en-US" sz="2400" b="1" dirty="0"/>
              <a:t> </a:t>
            </a:r>
            <a:r>
              <a:rPr lang="en-US" sz="2400" b="1" dirty="0" smtClean="0"/>
              <a:t>  FUDS Soil  (Bayside, NY)			$100-500 K</a:t>
            </a:r>
          </a:p>
          <a:p>
            <a:pPr algn="l"/>
            <a:r>
              <a:rPr lang="en-US" sz="2400" b="1" dirty="0"/>
              <a:t> </a:t>
            </a:r>
            <a:r>
              <a:rPr lang="en-US" sz="2400" b="1" dirty="0" smtClean="0"/>
              <a:t>  FUDS </a:t>
            </a:r>
            <a:r>
              <a:rPr lang="en-US" sz="2400" b="1" dirty="0"/>
              <a:t>Soil  </a:t>
            </a:r>
            <a:r>
              <a:rPr lang="en-US" sz="2400" b="1" dirty="0" smtClean="0"/>
              <a:t>(St Albans, VT)</a:t>
            </a:r>
            <a:r>
              <a:rPr lang="en-US" sz="2400" b="1" dirty="0"/>
              <a:t>		</a:t>
            </a:r>
            <a:r>
              <a:rPr lang="en-US" sz="2400" b="1" dirty="0" smtClean="0"/>
              <a:t>	$</a:t>
            </a:r>
            <a:r>
              <a:rPr lang="en-US" sz="2400" b="1" dirty="0"/>
              <a:t>100-500 K</a:t>
            </a:r>
            <a:endParaRPr lang="en-US" sz="2400" b="1" dirty="0" smtClean="0"/>
          </a:p>
          <a:p>
            <a:pPr algn="l"/>
            <a:r>
              <a:rPr lang="en-US" sz="2400" b="1" dirty="0"/>
              <a:t> </a:t>
            </a:r>
            <a:r>
              <a:rPr lang="en-US" sz="2400" b="1" dirty="0" smtClean="0"/>
              <a:t> 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09213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584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Work We Need </a:t>
            </a:r>
            <a:endParaRPr kumimoji="0" lang="en-US" sz="40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9447" y="1203159"/>
            <a:ext cx="826537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smtClean="0">
                <a:solidFill>
                  <a:srgbClr val="0070C0"/>
                </a:solidFill>
              </a:rPr>
              <a:t>EPA Superfund</a:t>
            </a:r>
          </a:p>
          <a:p>
            <a:pPr algn="l"/>
            <a:r>
              <a:rPr lang="en-US" sz="2400" b="1" dirty="0" smtClean="0"/>
              <a:t>   Elizabeth Mines  (</a:t>
            </a:r>
            <a:r>
              <a:rPr lang="en-US" sz="2400" b="1" dirty="0" err="1" smtClean="0"/>
              <a:t>Straftord</a:t>
            </a:r>
            <a:r>
              <a:rPr lang="en-US" sz="2400" b="1" dirty="0" smtClean="0"/>
              <a:t>, VT) 		$25 M</a:t>
            </a:r>
          </a:p>
          <a:p>
            <a:pPr algn="l"/>
            <a:r>
              <a:rPr lang="en-US" sz="2400" b="1" dirty="0"/>
              <a:t> </a:t>
            </a:r>
            <a:r>
              <a:rPr lang="en-US" sz="2400" b="1" dirty="0" smtClean="0"/>
              <a:t>  Callahan Mine  (Brooksville, ME)		$40 M</a:t>
            </a:r>
          </a:p>
          <a:p>
            <a:pPr algn="l"/>
            <a:r>
              <a:rPr lang="en-US" sz="2400" b="1" dirty="0" smtClean="0"/>
              <a:t>   Dredging  (New Bedford, MA)			$20-25M</a:t>
            </a:r>
          </a:p>
          <a:p>
            <a:pPr algn="l"/>
            <a:r>
              <a:rPr lang="en-US" sz="2400" b="1" dirty="0"/>
              <a:t> </a:t>
            </a:r>
            <a:r>
              <a:rPr lang="en-US" sz="2400" b="1" dirty="0" smtClean="0"/>
              <a:t>  Water Distribution System </a:t>
            </a:r>
          </a:p>
          <a:p>
            <a:pPr algn="l"/>
            <a:r>
              <a:rPr lang="en-US" sz="2400" b="1" dirty="0"/>
              <a:t> </a:t>
            </a:r>
            <a:r>
              <a:rPr lang="en-US" sz="2400" b="1" dirty="0" smtClean="0"/>
              <a:t>     (Durham Meadows, CT)  			$15-20 M</a:t>
            </a:r>
          </a:p>
          <a:p>
            <a:pPr algn="l"/>
            <a:r>
              <a:rPr lang="en-US" sz="2400" b="1" dirty="0"/>
              <a:t> </a:t>
            </a:r>
            <a:r>
              <a:rPr lang="en-US" sz="2400" b="1" dirty="0" smtClean="0"/>
              <a:t>  </a:t>
            </a:r>
            <a:r>
              <a:rPr lang="en-US" sz="2400" b="1" dirty="0" err="1" smtClean="0"/>
              <a:t>Raymark</a:t>
            </a:r>
            <a:r>
              <a:rPr lang="en-US" sz="2400" b="1" dirty="0" smtClean="0"/>
              <a:t> OU#6	(Stratford, CT)		$1-5 M</a:t>
            </a:r>
          </a:p>
          <a:p>
            <a:pPr algn="l"/>
            <a:r>
              <a:rPr lang="en-US" sz="2400" b="1" dirty="0"/>
              <a:t> </a:t>
            </a:r>
            <a:r>
              <a:rPr lang="en-US" sz="2400" b="1" dirty="0" smtClean="0"/>
              <a:t>  </a:t>
            </a:r>
          </a:p>
          <a:p>
            <a:pPr algn="l"/>
            <a:r>
              <a:rPr lang="en-US" sz="2400" b="1" dirty="0" smtClean="0"/>
              <a:t>  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7846943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584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Contact</a:t>
            </a:r>
            <a:endParaRPr kumimoji="0" lang="en-US" sz="40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object 9"/>
          <p:cNvSpPr/>
          <p:nvPr/>
        </p:nvSpPr>
        <p:spPr>
          <a:xfrm>
            <a:off x="8415528" y="812291"/>
            <a:ext cx="252983" cy="822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0"/>
          <p:cNvSpPr/>
          <p:nvPr/>
        </p:nvSpPr>
        <p:spPr>
          <a:xfrm>
            <a:off x="8415528" y="812291"/>
            <a:ext cx="253365" cy="82550"/>
          </a:xfrm>
          <a:custGeom>
            <a:avLst/>
            <a:gdLst/>
            <a:ahLst/>
            <a:cxnLst/>
            <a:rect l="l" t="t" r="r" b="b"/>
            <a:pathLst>
              <a:path w="253365" h="82550">
                <a:moveTo>
                  <a:pt x="0" y="0"/>
                </a:moveTo>
                <a:lnTo>
                  <a:pt x="219201" y="8762"/>
                </a:lnTo>
                <a:lnTo>
                  <a:pt x="232410" y="23495"/>
                </a:lnTo>
                <a:lnTo>
                  <a:pt x="252983" y="82296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11"/>
          <p:cNvSpPr/>
          <p:nvPr/>
        </p:nvSpPr>
        <p:spPr>
          <a:xfrm>
            <a:off x="8593835" y="819911"/>
            <a:ext cx="0" cy="97790"/>
          </a:xfrm>
          <a:custGeom>
            <a:avLst/>
            <a:gdLst/>
            <a:ahLst/>
            <a:cxnLst/>
            <a:rect l="l" t="t" r="r" b="b"/>
            <a:pathLst>
              <a:path h="97790">
                <a:moveTo>
                  <a:pt x="0" y="0"/>
                </a:moveTo>
                <a:lnTo>
                  <a:pt x="0" y="97282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29447" y="1203166"/>
            <a:ext cx="8265373" cy="614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All Corps Business Opportunities are posted on:</a:t>
            </a:r>
          </a:p>
          <a:p>
            <a:endParaRPr lang="en-US" sz="2400" b="1" dirty="0" smtClean="0"/>
          </a:p>
          <a:p>
            <a:r>
              <a:rPr lang="en-US" sz="3600" b="1" dirty="0" smtClean="0">
                <a:hlinkClick r:id="rId4"/>
              </a:rPr>
              <a:t>www.fbo.gov</a:t>
            </a:r>
            <a:endParaRPr lang="en-US" sz="3600" b="1" dirty="0" smtClean="0"/>
          </a:p>
          <a:p>
            <a:endParaRPr lang="en-US" sz="2400" b="1" dirty="0" smtClean="0"/>
          </a:p>
          <a:p>
            <a:r>
              <a:rPr lang="en-US" sz="2400" b="1" dirty="0" smtClean="0"/>
              <a:t>Further information available from:</a:t>
            </a:r>
          </a:p>
          <a:p>
            <a:endParaRPr lang="en-US" sz="2400" b="1" dirty="0"/>
          </a:p>
          <a:p>
            <a:r>
              <a:rPr lang="en-US" sz="2400" b="1" dirty="0" smtClean="0"/>
              <a:t>New England District Small Business Office</a:t>
            </a:r>
          </a:p>
          <a:p>
            <a:r>
              <a:rPr lang="en-US" sz="2400" b="1" dirty="0" smtClean="0"/>
              <a:t>Eva Marie D’Antuono</a:t>
            </a:r>
          </a:p>
          <a:p>
            <a:r>
              <a:rPr lang="en-US" sz="2400" b="1" dirty="0" smtClean="0"/>
              <a:t>978-318-8427</a:t>
            </a:r>
          </a:p>
          <a:p>
            <a:r>
              <a:rPr lang="en-US" sz="2800" b="1" dirty="0" smtClean="0">
                <a:hlinkClick r:id="rId5"/>
              </a:rPr>
              <a:t>Evamarie.dantuono@usace.army.mil</a:t>
            </a:r>
            <a:endParaRPr lang="en-US" sz="2800" b="1" dirty="0" smtClean="0"/>
          </a:p>
          <a:p>
            <a:endParaRPr lang="en-US" sz="2400" b="1" dirty="0" smtClean="0"/>
          </a:p>
          <a:p>
            <a:endParaRPr lang="en-US" sz="2400" b="1" dirty="0" smtClean="0"/>
          </a:p>
          <a:p>
            <a:r>
              <a:rPr lang="en-US" sz="2400" b="1" dirty="0"/>
              <a:t> </a:t>
            </a:r>
            <a:r>
              <a:rPr lang="en-US" sz="2400" b="1" dirty="0" smtClean="0"/>
              <a:t> 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5753182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84791"/>
          </a:xfrm>
          <a:noFill/>
        </p:spPr>
        <p:txBody>
          <a:bodyPr/>
          <a:lstStyle/>
          <a:p>
            <a:pPr eaLnBrk="1" hangingPunct="1"/>
            <a:r>
              <a:rPr lang="en-US" sz="2800" b="1" dirty="0" smtClean="0"/>
              <a:t>Questions?</a:t>
            </a:r>
            <a:endParaRPr lang="en-US" sz="4000" b="1" dirty="0" smtClean="0"/>
          </a:p>
        </p:txBody>
      </p:sp>
      <p:pic>
        <p:nvPicPr>
          <p:cNvPr id="28" name="Picture 7" descr="ACU Kelvar  Hardhat Sep06 4x5 150dp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6284" y="812910"/>
            <a:ext cx="2263403" cy="1810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4658" name="Picture 2" descr="http://www.lrn.usace.army.mil/portals/49/siteimages/Locations/Dams/Center-Hill/Center%20Hill%20Dam%20sm.jpg"/>
          <p:cNvPicPr>
            <a:picLocks noChangeAspect="1" noChangeArrowheads="1"/>
          </p:cNvPicPr>
          <p:nvPr/>
        </p:nvPicPr>
        <p:blipFill>
          <a:blip r:embed="rId4" cstate="print"/>
          <a:srcRect l="6076"/>
          <a:stretch>
            <a:fillRect/>
          </a:stretch>
        </p:blipFill>
        <p:spPr bwMode="auto">
          <a:xfrm>
            <a:off x="6849093" y="2695904"/>
            <a:ext cx="2141788" cy="1817431"/>
          </a:xfrm>
          <a:prstGeom prst="rect">
            <a:avLst/>
          </a:prstGeom>
          <a:noFill/>
        </p:spPr>
      </p:pic>
      <p:pic>
        <p:nvPicPr>
          <p:cNvPr id="12" name="Picture 11" descr="untitled.png"/>
          <p:cNvPicPr>
            <a:picLocks noChangeAspect="1"/>
          </p:cNvPicPr>
          <p:nvPr/>
        </p:nvPicPr>
        <p:blipFill>
          <a:blip r:embed="rId5" cstate="print"/>
          <a:srcRect l="6394" r="10943"/>
          <a:stretch>
            <a:fillRect/>
          </a:stretch>
        </p:blipFill>
        <p:spPr>
          <a:xfrm>
            <a:off x="5770581" y="817218"/>
            <a:ext cx="2139910" cy="1802308"/>
          </a:xfrm>
          <a:prstGeom prst="rect">
            <a:avLst/>
          </a:prstGeom>
        </p:spPr>
      </p:pic>
      <p:pic>
        <p:nvPicPr>
          <p:cNvPr id="13" name="Picture 12" descr="size0.jpg"/>
          <p:cNvPicPr>
            <a:picLocks noChangeAspect="1"/>
          </p:cNvPicPr>
          <p:nvPr/>
        </p:nvPicPr>
        <p:blipFill>
          <a:blip r:embed="rId6" cstate="print"/>
          <a:srcRect l="9843" r="4797"/>
          <a:stretch>
            <a:fillRect/>
          </a:stretch>
        </p:blipFill>
        <p:spPr>
          <a:xfrm>
            <a:off x="1093632" y="4586334"/>
            <a:ext cx="2248779" cy="1824225"/>
          </a:xfrm>
          <a:prstGeom prst="rect">
            <a:avLst/>
          </a:prstGeom>
        </p:spPr>
      </p:pic>
      <p:pic>
        <p:nvPicPr>
          <p:cNvPr id="14" name="Picture 13" descr="Pix2.jpg"/>
          <p:cNvPicPr>
            <a:picLocks noChangeAspect="1"/>
          </p:cNvPicPr>
          <p:nvPr/>
        </p:nvPicPr>
        <p:blipFill>
          <a:blip r:embed="rId7" cstate="print"/>
          <a:srcRect l="2065" r="5028"/>
          <a:stretch>
            <a:fillRect/>
          </a:stretch>
        </p:blipFill>
        <p:spPr>
          <a:xfrm>
            <a:off x="5795327" y="4590054"/>
            <a:ext cx="2264735" cy="1816785"/>
          </a:xfrm>
          <a:prstGeom prst="rect">
            <a:avLst/>
          </a:prstGeom>
        </p:spPr>
      </p:pic>
      <p:pic>
        <p:nvPicPr>
          <p:cNvPr id="15" name="Picture 14" descr="FoxPointHurricaneBarrier.JPG"/>
          <p:cNvPicPr>
            <a:picLocks noChangeAspect="1"/>
          </p:cNvPicPr>
          <p:nvPr/>
        </p:nvPicPr>
        <p:blipFill>
          <a:blip r:embed="rId8" cstate="print"/>
          <a:srcRect t="18927" b="20077"/>
          <a:stretch>
            <a:fillRect/>
          </a:stretch>
        </p:blipFill>
        <p:spPr>
          <a:xfrm>
            <a:off x="2441695" y="2704780"/>
            <a:ext cx="4305946" cy="1804996"/>
          </a:xfrm>
          <a:prstGeom prst="rect">
            <a:avLst/>
          </a:prstGeom>
        </p:spPr>
      </p:pic>
      <p:pic>
        <p:nvPicPr>
          <p:cNvPr id="16" name="Picture 15" descr="usace_global_1.jpg"/>
          <p:cNvPicPr>
            <a:picLocks noChangeAspect="1"/>
          </p:cNvPicPr>
          <p:nvPr/>
        </p:nvPicPr>
        <p:blipFill>
          <a:blip r:embed="rId9" cstate="print"/>
          <a:srcRect l="18920"/>
          <a:stretch>
            <a:fillRect/>
          </a:stretch>
        </p:blipFill>
        <p:spPr>
          <a:xfrm>
            <a:off x="200464" y="2700112"/>
            <a:ext cx="2147432" cy="1808827"/>
          </a:xfrm>
          <a:prstGeom prst="rect">
            <a:avLst/>
          </a:prstGeom>
        </p:spPr>
      </p:pic>
      <p:pic>
        <p:nvPicPr>
          <p:cNvPr id="17" name="Picture 16" descr="fortbragg-armycorpengineers-web.jpg"/>
          <p:cNvPicPr>
            <a:picLocks noChangeAspect="1"/>
          </p:cNvPicPr>
          <p:nvPr/>
        </p:nvPicPr>
        <p:blipFill>
          <a:blip r:embed="rId10" cstate="print"/>
          <a:srcRect l="8428" r="3361"/>
          <a:stretch>
            <a:fillRect/>
          </a:stretch>
        </p:blipFill>
        <p:spPr>
          <a:xfrm>
            <a:off x="1208667" y="811210"/>
            <a:ext cx="2136331" cy="1814324"/>
          </a:xfrm>
          <a:prstGeom prst="rect">
            <a:avLst/>
          </a:prstGeom>
        </p:spPr>
      </p:pic>
      <p:pic>
        <p:nvPicPr>
          <p:cNvPr id="18" name="Picture 17" descr="B-ojbTvUMAArQ97.jpg"/>
          <p:cNvPicPr>
            <a:picLocks noChangeAspect="1"/>
          </p:cNvPicPr>
          <p:nvPr/>
        </p:nvPicPr>
        <p:blipFill>
          <a:blip r:embed="rId11" cstate="print"/>
          <a:srcRect l="2645" r="5453"/>
          <a:stretch>
            <a:fillRect/>
          </a:stretch>
        </p:blipFill>
        <p:spPr>
          <a:xfrm>
            <a:off x="3436456" y="4587071"/>
            <a:ext cx="2271008" cy="182047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le Master">
  <a:themeElements>
    <a:clrScheme name="Title 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itle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lide Master">
  <a:themeElements>
    <a:clrScheme name="Slide 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lide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Slide Master">
  <a:themeElements>
    <a:clrScheme name="Slide 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lide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Slide Master">
  <a:themeElements>
    <a:clrScheme name="Slide 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lide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Slide Master">
  <a:themeElements>
    <a:clrScheme name="Slide 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lide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Slide Master">
  <a:themeElements>
    <a:clrScheme name="Slide 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lide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Slide Master">
  <a:themeElements>
    <a:clrScheme name="Slide 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lide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Slide Master">
  <a:themeElements>
    <a:clrScheme name="Slide 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lide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D2CD602B05EC489AE3D27EAD28CB1C" ma:contentTypeVersion="0" ma:contentTypeDescription="Create a new document." ma:contentTypeScope="" ma:versionID="2ee5d25d93561d4f1e44891806f0dfa6">
  <xsd:schema xmlns:xsd="http://www.w3.org/2001/XMLSchema" xmlns:p="http://schemas.microsoft.com/office/2006/metadata/properties" targetNamespace="http://schemas.microsoft.com/office/2006/metadata/properties" ma:root="true" ma:fieldsID="d02ba1190fc18d746559ed31fffff99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74F02998-5B2B-4FF0-9569-F1BA397292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F9A403D-6986-474A-92AE-4CA9EAC19E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13DB1A48-E673-4091-AEA7-13592197A48B}">
  <ds:schemaRefs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www.w3.org/XML/1998/namespace"/>
    <ds:schemaRef ds:uri="http://purl.org/dc/elements/1.1/"/>
    <ds:schemaRef ds:uri="http://schemas.microsoft.com/office/2006/documentManagement/typ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USACE_Master_Slide_Template</Template>
  <TotalTime>6553</TotalTime>
  <Words>359</Words>
  <Application>Microsoft Office PowerPoint</Application>
  <PresentationFormat>On-screen Show (4:3)</PresentationFormat>
  <Paragraphs>128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8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Title Master</vt:lpstr>
      <vt:lpstr>Slide Master</vt:lpstr>
      <vt:lpstr>1_Slide Master</vt:lpstr>
      <vt:lpstr>2_Slide Master</vt:lpstr>
      <vt:lpstr>3_Slide Master</vt:lpstr>
      <vt:lpstr>4_Slide Master</vt:lpstr>
      <vt:lpstr>5_Slide Master</vt:lpstr>
      <vt:lpstr>6_Slide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</vt:vector>
  </TitlesOfParts>
  <Company>US Army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 Army Corps of Engineers</dc:title>
  <dc:creator>USACE</dc:creator>
  <cp:lastModifiedBy>____________________________________________</cp:lastModifiedBy>
  <cp:revision>496</cp:revision>
  <cp:lastPrinted>2016-03-07T16:33:08Z</cp:lastPrinted>
  <dcterms:created xsi:type="dcterms:W3CDTF">2009-09-04T15:42:13Z</dcterms:created>
  <dcterms:modified xsi:type="dcterms:W3CDTF">2016-04-19T23:30:41Z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0x010100B7D2CD602B05EC489AE3D27EAD28CB1C</vt:lpwstr>
  </property>
</Properties>
</file>